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2.xml" ContentType="application/vnd.openxmlformats-officedocument.presentationml.slide+xml"/>
  <Override PartName="/ppt/slides/slide49.xml" ContentType="application/vnd.openxmlformats-officedocument.presentationml.slide+xml"/>
  <Override PartName="/ppt/tags/tag1.xml" ContentType="application/vnd.openxmlformats-officedocument.presentationml.tags+xml"/>
  <Override PartName="/ppt/slides/slide33.xml" ContentType="application/vnd.openxmlformats-officedocument.presentationml.slide+xml"/>
  <Default Extension="bin" ContentType="application/vnd.openxmlformats-officedocument.presentationml.printerSettings"/>
  <Override PartName="/ppt/notesSlides/notesSlide30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56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slides/slide61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s/slide46.xml" ContentType="application/vnd.openxmlformats-officedocument.presentationml.slide+xml"/>
  <Override PartName="/ppt/notesSlides/notesSlide4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53.xml" ContentType="application/vnd.openxmlformats-officedocument.presentationml.slide+xml"/>
  <Override PartName="/ppt/slides/slide15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57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35.xml" ContentType="application/vnd.openxmlformats-officedocument.presentationml.notesSlide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slides/slide62.xml" ContentType="application/vnd.openxmlformats-officedocument.presentationml.slid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notesSlides/notesSlide23.xml" ContentType="application/vnd.openxmlformats-officedocument.presentationml.notes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slides/slide50.xml" ContentType="application/vnd.openxmlformats-officedocument.presentationml.slide+xml"/>
  <Override PartName="/ppt/slides/slide47.xml" ContentType="application/vnd.openxmlformats-officedocument.presentationml.slide+xml"/>
  <Override PartName="/ppt/slides/slide31.xml" ContentType="application/vnd.openxmlformats-officedocument.presentationml.slide+xml"/>
  <Override PartName="/ppt/notesSlides/notesSlide4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notesSlides/notesSlide27.xml" ContentType="application/vnd.openxmlformats-officedocument.presentationml.notesSlide+xml"/>
  <Override PartName="/ppt/notesSlides/notesSlide46.xml" ContentType="application/vnd.openxmlformats-officedocument.presentationml.notesSlide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54.xml" ContentType="application/vnd.openxmlformats-officedocument.presentationml.slide+xml"/>
  <Override PartName="/ppt/slides/slide1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slides/slide58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theme/theme3.xml" ContentType="application/vnd.openxmlformats-officedocument.theme+xml"/>
  <Override PartName="/ppt/slides/slide63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51.xml" ContentType="application/vnd.openxmlformats-officedocument.presentationml.slide+xml"/>
  <Override PartName="/ppt/slides/slide4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s/slide29.xml" ContentType="application/vnd.openxmlformats-officedocument.presentationml.slide+xml"/>
  <Override PartName="/ppt/notesSlides/notesSlide43.xml" ContentType="application/vnd.openxmlformats-officedocument.presentationml.notesSl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slides/slide55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slides/slide60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59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slides/slide64.xml" ContentType="application/vnd.openxmlformats-officedocument.presentationml.slide+xml"/>
  <Override PartName="/ppt/notesSlides/notesSlide40.xml" ContentType="application/vnd.openxmlformats-officedocument.presentationml.notesSlide+xml"/>
  <Override PartName="/ppt/notesSlides/notesSlide39.xml" ContentType="application/vnd.openxmlformats-officedocument.presentationml.notesSlide+xml"/>
  <Default Extension="png" ContentType="image/png"/>
  <Override PartName="/ppt/notesSlides/notesSlide25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51" r:id="rId1"/>
  </p:sldMasterIdLst>
  <p:notesMasterIdLst>
    <p:notesMasterId r:id="rId66"/>
  </p:notesMasterIdLst>
  <p:handoutMasterIdLst>
    <p:handoutMasterId r:id="rId67"/>
  </p:handoutMasterIdLst>
  <p:sldIdLst>
    <p:sldId id="322" r:id="rId2"/>
    <p:sldId id="395" r:id="rId3"/>
    <p:sldId id="335" r:id="rId4"/>
    <p:sldId id="336" r:id="rId5"/>
    <p:sldId id="374" r:id="rId6"/>
    <p:sldId id="339" r:id="rId7"/>
    <p:sldId id="342" r:id="rId8"/>
    <p:sldId id="343" r:id="rId9"/>
    <p:sldId id="344" r:id="rId10"/>
    <p:sldId id="346" r:id="rId11"/>
    <p:sldId id="375" r:id="rId12"/>
    <p:sldId id="347" r:id="rId13"/>
    <p:sldId id="348" r:id="rId14"/>
    <p:sldId id="349" r:id="rId15"/>
    <p:sldId id="352" r:id="rId16"/>
    <p:sldId id="394" r:id="rId17"/>
    <p:sldId id="354" r:id="rId18"/>
    <p:sldId id="355" r:id="rId19"/>
    <p:sldId id="356" r:id="rId20"/>
    <p:sldId id="357" r:id="rId21"/>
    <p:sldId id="358" r:id="rId22"/>
    <p:sldId id="359" r:id="rId23"/>
    <p:sldId id="360" r:id="rId24"/>
    <p:sldId id="396" r:id="rId25"/>
    <p:sldId id="361" r:id="rId26"/>
    <p:sldId id="387" r:id="rId27"/>
    <p:sldId id="418" r:id="rId28"/>
    <p:sldId id="363" r:id="rId29"/>
    <p:sldId id="364" r:id="rId30"/>
    <p:sldId id="365" r:id="rId31"/>
    <p:sldId id="393" r:id="rId32"/>
    <p:sldId id="366" r:id="rId33"/>
    <p:sldId id="404" r:id="rId34"/>
    <p:sldId id="405" r:id="rId35"/>
    <p:sldId id="406" r:id="rId36"/>
    <p:sldId id="407" r:id="rId37"/>
    <p:sldId id="408" r:id="rId38"/>
    <p:sldId id="409" r:id="rId39"/>
    <p:sldId id="410" r:id="rId40"/>
    <p:sldId id="411" r:id="rId41"/>
    <p:sldId id="419" r:id="rId42"/>
    <p:sldId id="420" r:id="rId43"/>
    <p:sldId id="421" r:id="rId44"/>
    <p:sldId id="422" r:id="rId45"/>
    <p:sldId id="423" r:id="rId46"/>
    <p:sldId id="424" r:id="rId47"/>
    <p:sldId id="425" r:id="rId48"/>
    <p:sldId id="426" r:id="rId49"/>
    <p:sldId id="427" r:id="rId50"/>
    <p:sldId id="413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414" r:id="rId62"/>
    <p:sldId id="415" r:id="rId63"/>
    <p:sldId id="416" r:id="rId64"/>
    <p:sldId id="417" r:id="rId65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b="1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457200" rtl="0" eaLnBrk="1" latinLnBrk="0" hangingPunct="1">
      <a:defRPr b="1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457200" rtl="0" eaLnBrk="1" latinLnBrk="0" hangingPunct="1">
      <a:defRPr b="1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457200" rtl="0" eaLnBrk="1" latinLnBrk="0" hangingPunct="1">
      <a:defRPr b="1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schemeClr val="tx1"/>
    </p:penClr>
  </p:showPr>
  <p:clrMru>
    <a:srgbClr val="CC140F"/>
    <a:srgbClr val="34AAB4"/>
    <a:srgbClr val="DD291E"/>
    <a:srgbClr val="8C8C8C"/>
    <a:srgbClr val="2165B4"/>
    <a:srgbClr val="B44953"/>
    <a:srgbClr val="91B444"/>
    <a:srgbClr val="B3B7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2467" autoAdjust="0"/>
    <p:restoredTop sz="94685" autoAdjust="0"/>
  </p:normalViewPr>
  <p:slideViewPr>
    <p:cSldViewPr snapToGrid="0">
      <p:cViewPr>
        <p:scale>
          <a:sx n="70" d="100"/>
          <a:sy n="70" d="100"/>
        </p:scale>
        <p:origin x="-1744" y="-9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7" Type="http://schemas.openxmlformats.org/officeDocument/2006/relationships/handoutMaster" Target="handoutMasters/handoutMaster1.xml"/><Relationship Id="rId68" Type="http://schemas.openxmlformats.org/officeDocument/2006/relationships/printerSettings" Target="printerSettings/printerSettings1.bin"/><Relationship Id="rId69" Type="http://schemas.openxmlformats.org/officeDocument/2006/relationships/presProps" Target="pres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6.xml"/><Relationship Id="rId4" Type="http://schemas.openxmlformats.org/officeDocument/2006/relationships/slide" Target="slides/slide37.xml"/><Relationship Id="rId5" Type="http://schemas.openxmlformats.org/officeDocument/2006/relationships/slide" Target="slides/slide38.xml"/><Relationship Id="rId6" Type="http://schemas.openxmlformats.org/officeDocument/2006/relationships/slide" Target="slides/slide39.xml"/><Relationship Id="rId1" Type="http://schemas.openxmlformats.org/officeDocument/2006/relationships/slide" Target="slides/slide26.xml"/><Relationship Id="rId2" Type="http://schemas.openxmlformats.org/officeDocument/2006/relationships/slide" Target="slides/slide3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fld id="{97BB052F-1710-1340-81A2-76CB797D3089}" type="datetimeFigureOut">
              <a:rPr lang="en-US"/>
              <a:pPr/>
              <a:t>29/05/11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fld id="{0A8E42E3-654E-6744-828B-859DFDD3C2E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fld id="{E3B87B8D-7CD1-4141-8D93-396750E8529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498" tIns="45249" rIns="90498" bIns="45249"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498" tIns="45249" rIns="90498" bIns="45249"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0498" tIns="45249" rIns="90498" bIns="45249"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DA1015-C4DB-4162-B59A-4F3C63383B09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F37106-A891-4F99-8CD7-F28DD8E832FF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F37106-A891-4F99-8CD7-F28DD8E832FF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F37106-A891-4F99-8CD7-F28DD8E832FF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PAGE GARD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010150" y="3609975"/>
            <a:ext cx="3352800" cy="1952625"/>
          </a:xfrm>
        </p:spPr>
        <p:txBody>
          <a:bodyPr/>
          <a:lstStyle>
            <a:lvl1pPr algn="r">
              <a:buNone/>
              <a:defRPr sz="1200" b="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8DF043-081A-3C44-9D80-E36E4F3819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1650" y="874713"/>
            <a:ext cx="2130425" cy="5632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74713"/>
            <a:ext cx="6242050" cy="5632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F2C50A-DBE0-2548-863E-3AD14D69CD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8238392" cy="49069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BC5DA0-DBCA-2F47-9A80-505A745C5E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black">
          <a:xfrm>
            <a:off x="65088" y="6626225"/>
            <a:ext cx="11620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US" sz="600" b="0"/>
              <a:t>© 2009, Itron Inc.</a:t>
            </a:r>
            <a:endParaRPr lang="en-US" sz="700" b="0"/>
          </a:p>
        </p:txBody>
      </p:sp>
      <p:pic>
        <p:nvPicPr>
          <p:cNvPr id="5" name="Picture 7" descr="Section_Page_CORPORAT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5" descr="Title-slide-o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/>
        </p:nvSpPr>
        <p:spPr bwMode="black">
          <a:xfrm>
            <a:off x="65088" y="6626225"/>
            <a:ext cx="11620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US" sz="600" b="0"/>
              <a:t>© 2009, Itron Inc.</a:t>
            </a:r>
            <a:endParaRPr lang="en-US" sz="700" b="0"/>
          </a:p>
        </p:txBody>
      </p:sp>
      <p:sp>
        <p:nvSpPr>
          <p:cNvPr id="7" name="Rectangle 51"/>
          <p:cNvSpPr>
            <a:spLocks noGrp="1" noChangeArrowheads="1"/>
          </p:cNvSpPr>
          <p:nvPr>
            <p:ph type="ctrTitle"/>
          </p:nvPr>
        </p:nvSpPr>
        <p:spPr>
          <a:xfrm>
            <a:off x="2505075" y="1654175"/>
            <a:ext cx="5334000" cy="553998"/>
          </a:xfrm>
          <a:ln algn="ctr"/>
        </p:spPr>
        <p:txBody>
          <a:bodyPr anchor="t">
            <a:spAutoFit/>
          </a:bodyPr>
          <a:lstStyle>
            <a:lvl1pPr>
              <a:defRPr>
                <a:solidFill>
                  <a:srgbClr val="DD291E"/>
                </a:solidFill>
              </a:defRPr>
            </a:lvl1pPr>
          </a:lstStyle>
          <a:p>
            <a:r>
              <a:rPr lang="en-US" dirty="0"/>
              <a:t>Click to edit Master title </a:t>
            </a:r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3714750" y="3276600"/>
            <a:ext cx="4219575" cy="714375"/>
          </a:xfrm>
        </p:spPr>
        <p:txBody>
          <a:bodyPr/>
          <a:lstStyle>
            <a:lvl1pPr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2DA13-C0F6-8B4F-8EEE-5989A06F26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86238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5838" y="1600200"/>
            <a:ext cx="4186237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E4815F-4B4A-F543-8DD9-324D2560DF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52500"/>
            <a:ext cx="8229600" cy="46513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36F4AF-B51E-2A41-84FA-EA24FEEEE9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03CA8D-1B71-A94B-8BB8-3FD2D70936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87031D-3EA9-514E-A7EA-59BA29E130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1074"/>
            <a:ext cx="3008313" cy="10191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90725"/>
            <a:ext cx="3008313" cy="413543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B492B5-692A-EB4B-9CB6-FC60F839BB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2D6C65-4953-8D4C-BA94-F3736E58D6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8" name="Rectangle 8"/>
          <p:cNvSpPr>
            <a:spLocks noChangeArrowheads="1"/>
          </p:cNvSpPr>
          <p:nvPr/>
        </p:nvSpPr>
        <p:spPr bwMode="black">
          <a:xfrm>
            <a:off x="65088" y="6626225"/>
            <a:ext cx="11620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US" sz="600" b="0"/>
              <a:t>© 2009, Itron Inc.</a:t>
            </a:r>
            <a:endParaRPr lang="en-US" sz="700" b="0"/>
          </a:p>
        </p:txBody>
      </p:sp>
      <p:sp>
        <p:nvSpPr>
          <p:cNvPr id="153609" name="Rectangle 9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7994650" y="6626225"/>
            <a:ext cx="1038225" cy="184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spcBef>
                <a:spcPct val="50000"/>
              </a:spcBef>
              <a:defRPr sz="600"/>
            </a:lvl1pPr>
          </a:lstStyle>
          <a:p>
            <a:fld id="{EEB1C224-2354-864C-B09B-9840D65DB55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06475"/>
            <a:ext cx="82296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Cliquez et modifiez le titre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35125"/>
            <a:ext cx="8524875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</a:p>
        </p:txBody>
      </p:sp>
      <p:pic>
        <p:nvPicPr>
          <p:cNvPr id="2" name="Picture 9" descr="Sans titre-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66" r:id="rId2"/>
    <p:sldLayoutId id="214748387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B3B73A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B3B73A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B3B73A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B3B73A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B3B73A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C000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C000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C000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C0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B3B73A"/>
        </a:buClr>
        <a:buFont typeface="Wingdings" charset="2"/>
        <a:buChar char="§"/>
        <a:defRPr sz="25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B3B73A"/>
        </a:buClr>
        <a:buFont typeface="Arial" charset="0"/>
        <a:buChar char="&gt;"/>
        <a:defRPr sz="23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B3B73A"/>
        </a:buClr>
        <a:buChar char="•"/>
        <a:defRPr sz="20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B3B73A"/>
        </a:buClr>
        <a:buFont typeface="Arial" charset="0"/>
        <a:buChar char="–"/>
        <a:defRPr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B3B73A"/>
        </a:buClr>
        <a:buChar char="•"/>
        <a:defRPr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C00000"/>
        </a:buClr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C00000"/>
        </a:buClr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C00000"/>
        </a:buClr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C00000"/>
        </a:buClr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0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slide" Target="slide51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slide" Target="slide53.xml"/><Relationship Id="rId12" Type="http://schemas.openxmlformats.org/officeDocument/2006/relationships/slide" Target="slide56.xml"/><Relationship Id="rId13" Type="http://schemas.openxmlformats.org/officeDocument/2006/relationships/slide" Target="slide57.xml"/><Relationship Id="rId14" Type="http://schemas.openxmlformats.org/officeDocument/2006/relationships/slide" Target="slide60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Relationship Id="rId4" Type="http://schemas.openxmlformats.org/officeDocument/2006/relationships/image" Target="../media/image10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slide" Target="slide59.xml"/><Relationship Id="rId8" Type="http://schemas.openxmlformats.org/officeDocument/2006/relationships/slide" Target="slide55.xml"/><Relationship Id="rId9" Type="http://schemas.openxmlformats.org/officeDocument/2006/relationships/slide" Target="slide54.xml"/><Relationship Id="rId10" Type="http://schemas.openxmlformats.org/officeDocument/2006/relationships/slide" Target="slide5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0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6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21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0.png"/><Relationship Id="rId7" Type="http://schemas.openxmlformats.org/officeDocument/2006/relationships/image" Target="../media/image21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Relationship Id="rId10" Type="http://schemas.openxmlformats.org/officeDocument/2006/relationships/image" Target="../media/image38.png"/><Relationship Id="rId1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3.png"/><Relationship Id="rId5" Type="http://schemas.openxmlformats.org/officeDocument/2006/relationships/image" Target="../media/image30.png"/><Relationship Id="rId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7" Type="http://schemas.openxmlformats.org/officeDocument/2006/relationships/image" Target="../media/image52.png"/><Relationship Id="rId8" Type="http://schemas.openxmlformats.org/officeDocument/2006/relationships/image" Target="../media/image53.png"/><Relationship Id="rId9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openxmlformats.org/officeDocument/2006/relationships/image" Target="../media/image61.png"/><Relationship Id="rId9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1.png"/><Relationship Id="rId12" Type="http://schemas.openxmlformats.org/officeDocument/2006/relationships/image" Target="../media/image72.png"/><Relationship Id="rId13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8" Type="http://schemas.openxmlformats.org/officeDocument/2006/relationships/image" Target="../media/image68.png"/><Relationship Id="rId9" Type="http://schemas.openxmlformats.org/officeDocument/2006/relationships/image" Target="../media/image69.png"/><Relationship Id="rId10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68.png"/><Relationship Id="rId7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76.png"/><Relationship Id="rId5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..%5C..%5C..%5C..%5CProgram%20Files%5CItron%5CAnyQuest%5CAnyQuest%20Host%5CActaris.ERH.exe" TargetMode="External"/><Relationship Id="rId4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Relationship Id="rId3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7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jpeg"/></Relationships>
</file>

<file path=ppt/slides/_rels/slide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2.png"/><Relationship Id="rId1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jpeg"/><Relationship Id="rId3" Type="http://schemas.openxmlformats.org/officeDocument/2006/relationships/image" Target="../media/image81.jpeg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6" Type="http://schemas.openxmlformats.org/officeDocument/2006/relationships/image" Target="../media/image89.png"/><Relationship Id="rId7" Type="http://schemas.openxmlformats.org/officeDocument/2006/relationships/image" Target="../media/image82.png"/><Relationship Id="rId8" Type="http://schemas.openxmlformats.org/officeDocument/2006/relationships/image" Target="../media/image90.png"/><Relationship Id="rId9" Type="http://schemas.openxmlformats.org/officeDocument/2006/relationships/image" Target="../media/image83.png"/><Relationship Id="rId10" Type="http://schemas.openxmlformats.org/officeDocument/2006/relationships/image" Target="../media/image9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4" Type="http://schemas.openxmlformats.org/officeDocument/2006/relationships/image" Target="../media/image90.png"/><Relationship Id="rId5" Type="http://schemas.openxmlformats.org/officeDocument/2006/relationships/image" Target="../media/image87.png"/><Relationship Id="rId6" Type="http://schemas.openxmlformats.org/officeDocument/2006/relationships/image" Target="../media/image88.png"/><Relationship Id="rId7" Type="http://schemas.openxmlformats.org/officeDocument/2006/relationships/image" Target="../media/image89.png"/><Relationship Id="rId8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4" Type="http://schemas.openxmlformats.org/officeDocument/2006/relationships/image" Target="../media/image83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0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://www.google.com.au/imgres?imgurl=http://www.state.gov/cms_images/india_tajmahal_2003_06_252.jpg&amp;imgrefurl=http://www.state.gov/r/pa/ei/bgn/3454.htm&amp;h=307&amp;w=300&amp;sz=13&amp;tbnid=2v0u5pv3ZHgKlM:&amp;tbnh=227&amp;tbnw=222&amp;prev=/images?q=photos+of+india&amp;zoom=1&amp;q=photos+of+india&amp;hl=en&amp;usg=__44cw22nLLivl0X9sauMcQUhRBAc=&amp;sa=X&amp;ei=2yIETc_bH8i3rAfjx4CRDw&amp;ved=0CCEQ9QEwAQ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://www.google.com.au/imgres?imgurl=http://www.state.gov/cms_images/india_tajmahal_2003_06_252.jpg&amp;imgrefurl=http://www.state.gov/r/pa/ei/bgn/3454.htm&amp;h=307&amp;w=300&amp;sz=13&amp;tbnid=2v0u5pv3ZHgKlM:&amp;tbnh=227&amp;tbnw=222&amp;prev=/images?q=photos+of+india&amp;zoom=1&amp;q=photos+of+india&amp;hl=en&amp;usg=__44cw22nLLivl0X9sauMcQUhRBAc=&amp;sa=X&amp;ei=2yIETc_bH8i3rAfjx4CRDw&amp;ved=0CCEQ9QEwAQ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hyperlink" Target="http://www.google.com.au/imgres?imgurl=http://www.state.gov/cms_images/india_tajmahal_2003_06_252.jpg&amp;imgrefurl=http://www.state.gov/r/pa/ei/bgn/3454.htm&amp;h=307&amp;w=300&amp;sz=13&amp;tbnid=2v0u5pv3ZHgKlM:&amp;tbnh=227&amp;tbnw=222&amp;prev=/images?q=photos+of+india&amp;zoom=1&amp;q=photos+of+india&amp;hl=en&amp;usg=__44cw22nLLivl0X9sauMcQUhRBAc=&amp;sa=X&amp;ei=2yIETc_bH8i3rAfjx4CRDw&amp;ved=0CCEQ9QEwAQ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0.png"/><Relationship Id="rId8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82.png"/><Relationship Id="rId5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93.png"/><Relationship Id="rId5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Relationship Id="rId6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4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hyperlink" Target="http://www.customxp.net/PngFactory/icone-png-5415-vlc-technoflower-babasse.html" TargetMode="External"/><Relationship Id="rId5" Type="http://schemas.openxmlformats.org/officeDocument/2006/relationships/image" Target="../media/image114.png"/><Relationship Id="rId6" Type="http://schemas.openxmlformats.org/officeDocument/2006/relationships/image" Target="../media/image115.png"/><Relationship Id="rId7" Type="http://schemas.openxmlformats.org/officeDocument/2006/relationships/image" Target="../media/image116.png"/><Relationship Id="rId8" Type="http://schemas.openxmlformats.org/officeDocument/2006/relationships/image" Target="../media/image117.png"/><Relationship Id="rId9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4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119.png"/><Relationship Id="rId5" Type="http://schemas.openxmlformats.org/officeDocument/2006/relationships/image" Target="../media/image88.png"/><Relationship Id="rId6" Type="http://schemas.openxmlformats.org/officeDocument/2006/relationships/image" Target="../media/image89.png"/><Relationship Id="rId7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20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38.png"/><Relationship Id="rId5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21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7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cou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4896"/>
          </a:xfrm>
          <a:prstGeom prst="rect">
            <a:avLst/>
          </a:prstGeom>
        </p:spPr>
      </p:pic>
      <p:sp>
        <p:nvSpPr>
          <p:cNvPr id="5124" name="Rectangle 39"/>
          <p:cNvSpPr>
            <a:spLocks noGrp="1" noChangeArrowheads="1"/>
          </p:cNvSpPr>
          <p:nvPr>
            <p:ph type="title" idx="4294967295"/>
          </p:nvPr>
        </p:nvSpPr>
        <p:spPr>
          <a:xfrm>
            <a:off x="1857375" y="1358900"/>
            <a:ext cx="6638925" cy="695325"/>
          </a:xfrm>
          <a:noFill/>
        </p:spPr>
        <p:txBody>
          <a:bodyPr/>
          <a:lstStyle/>
          <a:p>
            <a:r>
              <a:rPr lang="fr-FR" sz="3200" dirty="0" err="1">
                <a:solidFill>
                  <a:schemeClr val="tx1"/>
                </a:solidFill>
                <a:latin typeface="Calibri" charset="0"/>
              </a:rPr>
              <a:t>AnyQuest</a:t>
            </a:r>
            <a:r>
              <a:rPr lang="fr-FR" dirty="0" smtClean="0">
                <a:solidFill>
                  <a:schemeClr val="tx1"/>
                </a:solidFill>
                <a:latin typeface="Calibri" charset="0"/>
              </a:rPr>
              <a:t/>
            </a:r>
            <a:br>
              <a:rPr lang="fr-FR" dirty="0" smtClean="0">
                <a:solidFill>
                  <a:schemeClr val="tx1"/>
                </a:solidFill>
                <a:latin typeface="Calibri" charset="0"/>
              </a:rPr>
            </a:br>
            <a:r>
              <a:rPr lang="fr-FR" sz="2000" b="0" dirty="0" smtClean="0">
                <a:solidFill>
                  <a:schemeClr val="tx1"/>
                </a:solidFill>
              </a:rPr>
              <a:t>Solution complète de relève radio fréquence mobile par terminal de saisie portable</a:t>
            </a:r>
            <a:r>
              <a:rPr lang="fr-FR" sz="2000" dirty="0" smtClean="0">
                <a:solidFill>
                  <a:schemeClr val="tx1"/>
                </a:solidFill>
                <a:latin typeface="Calibri" charset="0"/>
              </a:rPr>
              <a:t/>
            </a:r>
            <a:br>
              <a:rPr lang="fr-FR" sz="2000" dirty="0" smtClean="0">
                <a:solidFill>
                  <a:schemeClr val="tx1"/>
                </a:solidFill>
                <a:latin typeface="Calibri" charset="0"/>
              </a:rPr>
            </a:br>
            <a:endParaRPr lang="fr-FR" sz="2000" dirty="0">
              <a:solidFill>
                <a:srgbClr val="34AAB4"/>
              </a:solidFill>
              <a:latin typeface="Calibri" charset="0"/>
            </a:endParaRPr>
          </a:p>
        </p:txBody>
      </p:sp>
      <p:sp>
        <p:nvSpPr>
          <p:cNvPr id="5125" name="Line 40"/>
          <p:cNvSpPr>
            <a:spLocks noChangeShapeType="1"/>
          </p:cNvSpPr>
          <p:nvPr/>
        </p:nvSpPr>
        <p:spPr bwMode="auto">
          <a:xfrm>
            <a:off x="7264400" y="6654800"/>
            <a:ext cx="0" cy="203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ransition advTm="90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819150" y="1416050"/>
            <a:ext cx="9474200" cy="3594100"/>
            <a:chOff x="516" y="892"/>
            <a:chExt cx="5968" cy="2264"/>
          </a:xfrm>
        </p:grpSpPr>
        <p:pic>
          <p:nvPicPr>
            <p:cNvPr id="14345" name="Picture 9" descr="Fuites"/>
            <p:cNvPicPr>
              <a:picLocks noChangeAspect="1" noChangeArrowheads="1"/>
            </p:cNvPicPr>
            <p:nvPr/>
          </p:nvPicPr>
          <p:blipFill>
            <a:blip r:embed="rId3" cstate="print">
              <a:lum bright="24000" contrast="-24000"/>
            </a:blip>
            <a:srcRect/>
            <a:stretch>
              <a:fillRect/>
            </a:stretch>
          </p:blipFill>
          <p:spPr bwMode="auto">
            <a:xfrm>
              <a:off x="4220" y="892"/>
              <a:ext cx="2264" cy="2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6" name="Rectangle 10"/>
            <p:cNvSpPr>
              <a:spLocks noChangeArrowheads="1"/>
            </p:cNvSpPr>
            <p:nvPr/>
          </p:nvSpPr>
          <p:spPr bwMode="auto">
            <a:xfrm>
              <a:off x="516" y="1579"/>
              <a:ext cx="5021" cy="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 sz="2000" dirty="0">
                  <a:latin typeface="Calibri" charset="0"/>
                </a:rPr>
                <a:t>Détection de fraude par arrachement/soulèvement</a:t>
              </a:r>
            </a:p>
            <a:p>
              <a:pPr marL="342900" indent="-342900" algn="l"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 sz="2000" dirty="0">
                  <a:latin typeface="Calibri" charset="0"/>
                </a:rPr>
                <a:t>Détection journalière des fuites (historique sur 13 mois)</a:t>
              </a:r>
            </a:p>
          </p:txBody>
        </p:sp>
      </p:grpSp>
      <p:sp>
        <p:nvSpPr>
          <p:cNvPr id="356363" name="Rectangle 11"/>
          <p:cNvSpPr>
            <a:spLocks noChangeArrowheads="1"/>
          </p:cNvSpPr>
          <p:nvPr/>
        </p:nvSpPr>
        <p:spPr bwMode="auto">
          <a:xfrm>
            <a:off x="819150" y="1693863"/>
            <a:ext cx="7970838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>
                <a:latin typeface="Calibri" charset="0"/>
              </a:rPr>
              <a:t>Index courant fidèle à l’index mécanique</a:t>
            </a:r>
          </a:p>
          <a:p>
            <a:pPr marL="34290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>
                <a:latin typeface="Calibri" charset="0"/>
              </a:rPr>
              <a:t>Relevés à date fixe de l’index en fin de mois (13 historiques)</a:t>
            </a:r>
          </a:p>
          <a:p>
            <a:pPr marL="34290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endParaRPr lang="fr-FR" sz="2000">
              <a:latin typeface="Calibri" charset="0"/>
            </a:endParaRPr>
          </a:p>
        </p:txBody>
      </p:sp>
      <p:sp>
        <p:nvSpPr>
          <p:cNvPr id="14343" name="Text Box 13"/>
          <p:cNvSpPr txBox="1">
            <a:spLocks noChangeArrowheads="1"/>
          </p:cNvSpPr>
          <p:nvPr/>
        </p:nvSpPr>
        <p:spPr bwMode="auto">
          <a:xfrm>
            <a:off x="495299" y="1018530"/>
            <a:ext cx="83100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Application Facturation : Fonctions Basic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  <p:pic>
        <p:nvPicPr>
          <p:cNvPr id="14344" name="Picture 16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" y="5383213"/>
            <a:ext cx="10017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er 16"/>
          <p:cNvGrpSpPr/>
          <p:nvPr/>
        </p:nvGrpSpPr>
        <p:grpSpPr>
          <a:xfrm>
            <a:off x="-812352" y="1689548"/>
            <a:ext cx="9602340" cy="3605904"/>
            <a:chOff x="-812352" y="1689548"/>
            <a:chExt cx="9602340" cy="3605904"/>
          </a:xfrm>
        </p:grpSpPr>
        <p:sp>
          <p:nvSpPr>
            <p:cNvPr id="356364" name="Rectangle 12"/>
            <p:cNvSpPr>
              <a:spLocks noChangeArrowheads="1"/>
            </p:cNvSpPr>
            <p:nvPr/>
          </p:nvSpPr>
          <p:spPr bwMode="auto">
            <a:xfrm>
              <a:off x="819150" y="4132263"/>
              <a:ext cx="7970838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 sz="2000">
                  <a:latin typeface="Calibri" charset="0"/>
                </a:rPr>
                <a:t>Indication de fin de vie de pile (compteur en mois) </a:t>
              </a:r>
            </a:p>
            <a:p>
              <a:pPr marL="342900" indent="-342900" algn="l"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 sz="2000">
                  <a:latin typeface="Calibri" charset="0"/>
                  <a:sym typeface="Zapf Dingbats" charset="2"/>
                </a:rPr>
                <a:t>Alarmes (fuite, fraude, écoulement inverse, pile, panne interne)</a:t>
              </a:r>
              <a:endParaRPr lang="fr-FR" sz="2000">
                <a:latin typeface="Calibri" charset="0"/>
              </a:endParaRPr>
            </a:p>
            <a:p>
              <a:pPr marL="342900" indent="-342900" algn="l"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Char char="§"/>
              </a:pPr>
              <a:endParaRPr lang="fr-FR" sz="2000">
                <a:latin typeface="Calibri" charset="0"/>
              </a:endParaRPr>
            </a:p>
          </p:txBody>
        </p:sp>
        <p:pic>
          <p:nvPicPr>
            <p:cNvPr id="13" name="Image 12" descr="verou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812352" y="1689548"/>
              <a:ext cx="3605904" cy="3605904"/>
            </a:xfrm>
            <a:prstGeom prst="rect">
              <a:avLst/>
            </a:prstGeom>
          </p:spPr>
        </p:pic>
      </p:grpSp>
      <p:grpSp>
        <p:nvGrpSpPr>
          <p:cNvPr id="18" name="Grouper 17"/>
          <p:cNvGrpSpPr/>
          <p:nvPr/>
        </p:nvGrpSpPr>
        <p:grpSpPr>
          <a:xfrm>
            <a:off x="819150" y="3319463"/>
            <a:ext cx="7970838" cy="4122289"/>
            <a:chOff x="819150" y="3319463"/>
            <a:chExt cx="7970838" cy="4122289"/>
          </a:xfrm>
        </p:grpSpPr>
        <p:sp>
          <p:nvSpPr>
            <p:cNvPr id="14348" name="Rectangle 5"/>
            <p:cNvSpPr>
              <a:spLocks noChangeArrowheads="1"/>
            </p:cNvSpPr>
            <p:nvPr/>
          </p:nvSpPr>
          <p:spPr bwMode="auto">
            <a:xfrm>
              <a:off x="819150" y="3319463"/>
              <a:ext cx="7970838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 sz="2000" dirty="0">
                  <a:latin typeface="Calibri" charset="0"/>
                </a:rPr>
                <a:t>Détection de retours d’eau (historique sur 13 mois)</a:t>
              </a:r>
            </a:p>
            <a:p>
              <a:pPr marL="342900" indent="-342900" algn="l"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 sz="2000" dirty="0">
                  <a:latin typeface="Calibri" charset="0"/>
                </a:rPr>
                <a:t>Volume cumulé des retours d’eau</a:t>
              </a:r>
            </a:p>
            <a:p>
              <a:pPr marL="342900" indent="-342900" algn="l" eaLnBrk="0" hangingPunct="0">
                <a:lnSpc>
                  <a:spcPct val="11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Char char="§"/>
              </a:pPr>
              <a:endParaRPr lang="fr-FR" sz="2000" dirty="0">
                <a:latin typeface="Calibri" charset="0"/>
              </a:endParaRPr>
            </a:p>
          </p:txBody>
        </p:sp>
        <p:pic>
          <p:nvPicPr>
            <p:cNvPr id="16" name="Image 15" descr="fleche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16748" y="3835848"/>
              <a:ext cx="3605904" cy="3605904"/>
            </a:xfrm>
            <a:prstGeom prst="rect">
              <a:avLst/>
            </a:prstGeom>
          </p:spPr>
        </p:pic>
      </p:grpSp>
      <p:sp>
        <p:nvSpPr>
          <p:cNvPr id="14" name="Flèche droite 13">
            <a:hlinkClick r:id="rId7" action="ppaction://hlinksldjump"/>
          </p:cNvPr>
          <p:cNvSpPr/>
          <p:nvPr/>
        </p:nvSpPr>
        <p:spPr bwMode="auto">
          <a:xfrm>
            <a:off x="7148945" y="2923309"/>
            <a:ext cx="374073" cy="27709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6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363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Picture 9" descr="Fuites"/>
          <p:cNvPicPr>
            <a:picLocks noChangeAspect="1" noChangeArrowheads="1"/>
          </p:cNvPicPr>
          <p:nvPr/>
        </p:nvPicPr>
        <p:blipFill>
          <a:blip r:embed="rId3" cstate="print">
            <a:lum bright="24000" contrast="-24000"/>
          </a:blip>
          <a:srcRect/>
          <a:stretch>
            <a:fillRect/>
          </a:stretch>
        </p:blipFill>
        <p:spPr bwMode="auto">
          <a:xfrm>
            <a:off x="6699250" y="1416050"/>
            <a:ext cx="3594100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13"/>
          <p:cNvSpPr txBox="1">
            <a:spLocks noChangeArrowheads="1"/>
          </p:cNvSpPr>
          <p:nvPr/>
        </p:nvSpPr>
        <p:spPr bwMode="auto">
          <a:xfrm>
            <a:off x="495300" y="1018530"/>
            <a:ext cx="8445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Application Exploitation : Fonctions Avancées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  <p:pic>
        <p:nvPicPr>
          <p:cNvPr id="14344" name="Picture 16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" y="5383213"/>
            <a:ext cx="10017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 12" descr="verou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812352" y="1689548"/>
            <a:ext cx="3605904" cy="3605904"/>
          </a:xfrm>
          <a:prstGeom prst="rect">
            <a:avLst/>
          </a:prstGeom>
        </p:spPr>
      </p:pic>
      <p:pic>
        <p:nvPicPr>
          <p:cNvPr id="16" name="Image 15" descr="flech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6748" y="3835848"/>
            <a:ext cx="3605904" cy="3605904"/>
          </a:xfrm>
          <a:prstGeom prst="rect">
            <a:avLst/>
          </a:prstGeom>
        </p:spPr>
      </p:pic>
      <p:sp>
        <p:nvSpPr>
          <p:cNvPr id="356363" name="Rectangle 11"/>
          <p:cNvSpPr>
            <a:spLocks noChangeArrowheads="1"/>
          </p:cNvSpPr>
          <p:nvPr/>
        </p:nvSpPr>
        <p:spPr bwMode="auto">
          <a:xfrm>
            <a:off x="819150" y="1693863"/>
            <a:ext cx="6586361" cy="572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Dates du début et de la fin de la dernière fuite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Dates du début et de la fin du dernier retour d’eau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Dates du début et de la fin du dernier retrait de module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err="1" smtClean="0">
                <a:latin typeface="Calibri" charset="0"/>
              </a:rPr>
              <a:t>Datalogging</a:t>
            </a:r>
            <a:r>
              <a:rPr lang="fr-FR" sz="1600" dirty="0" smtClean="0">
                <a:latin typeface="Calibri" charset="0"/>
              </a:rPr>
              <a:t> mensuel, hebdomadaire, quotidien ou horaire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Temps d’Utilisation par 2 plages temporelles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Index enregistré à 4 dates présélectionnées dans l’année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5 pics max de débits sur une période d’analyse mensuelle, hebdomadaire, quotidienne ou horaire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Volume mensuel en-dessous d’un seuil de débit enregistré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Volume mensuel au-dessus d’un seuil de débit enregistré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</a:t>
            </a:r>
            <a:r>
              <a:rPr lang="fr-FR" sz="1600" dirty="0" err="1" smtClean="0">
                <a:latin typeface="Calibri" charset="0"/>
              </a:rPr>
              <a:t>sur-dimensionnement</a:t>
            </a:r>
            <a:r>
              <a:rPr lang="fr-FR" sz="1600" dirty="0" smtClean="0">
                <a:latin typeface="Calibri" charset="0"/>
              </a:rPr>
              <a:t> compteur enregistrée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sous-dimensionnement compteur enregistrée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compteur bloqué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compteur retourné enregistrée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sur-débit enregistrée sur 13 mois</a:t>
            </a:r>
          </a:p>
          <a:p>
            <a:pPr marL="34290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endParaRPr lang="fr-FR" sz="1600" dirty="0">
              <a:latin typeface="Calibri" charset="0"/>
            </a:endParaRPr>
          </a:p>
        </p:txBody>
      </p:sp>
      <p:sp>
        <p:nvSpPr>
          <p:cNvPr id="8" name="Flèche droite 7">
            <a:hlinkClick r:id="rId7" action="ppaction://hlinksldjump"/>
          </p:cNvPr>
          <p:cNvSpPr/>
          <p:nvPr/>
        </p:nvSpPr>
        <p:spPr bwMode="auto">
          <a:xfrm>
            <a:off x="6750758" y="1975556"/>
            <a:ext cx="349954" cy="24835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Accolade fermante 8"/>
          <p:cNvSpPr/>
          <p:nvPr/>
        </p:nvSpPr>
        <p:spPr bwMode="auto">
          <a:xfrm>
            <a:off x="6141156" y="1670756"/>
            <a:ext cx="564444" cy="846666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Flèche droite 9">
            <a:hlinkClick r:id="rId8" action="ppaction://hlinksldjump"/>
          </p:cNvPr>
          <p:cNvSpPr/>
          <p:nvPr/>
        </p:nvSpPr>
        <p:spPr bwMode="auto">
          <a:xfrm>
            <a:off x="6756402" y="2635956"/>
            <a:ext cx="349954" cy="24835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Flèche droite 10">
            <a:hlinkClick r:id="rId9" action="ppaction://hlinksldjump"/>
          </p:cNvPr>
          <p:cNvSpPr/>
          <p:nvPr/>
        </p:nvSpPr>
        <p:spPr bwMode="auto">
          <a:xfrm>
            <a:off x="5091291" y="2980267"/>
            <a:ext cx="349954" cy="24835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Flèche droite 11">
            <a:hlinkClick r:id="rId10" action="ppaction://hlinksldjump"/>
          </p:cNvPr>
          <p:cNvSpPr/>
          <p:nvPr/>
        </p:nvSpPr>
        <p:spPr bwMode="auto">
          <a:xfrm>
            <a:off x="6062135" y="3262489"/>
            <a:ext cx="349954" cy="24835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Flèche droite 13">
            <a:hlinkClick r:id="rId11" action="ppaction://hlinksldjump"/>
          </p:cNvPr>
          <p:cNvSpPr/>
          <p:nvPr/>
        </p:nvSpPr>
        <p:spPr bwMode="auto">
          <a:xfrm>
            <a:off x="7473246" y="3612445"/>
            <a:ext cx="349954" cy="24835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Flèche droite 14">
            <a:hlinkClick r:id="rId12" action="ppaction://hlinksldjump"/>
          </p:cNvPr>
          <p:cNvSpPr/>
          <p:nvPr/>
        </p:nvSpPr>
        <p:spPr bwMode="auto">
          <a:xfrm>
            <a:off x="7382936" y="4346223"/>
            <a:ext cx="349954" cy="24835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Accolade fermante 16"/>
          <p:cNvSpPr/>
          <p:nvPr/>
        </p:nvSpPr>
        <p:spPr bwMode="auto">
          <a:xfrm>
            <a:off x="7032978" y="4222044"/>
            <a:ext cx="327378" cy="485423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" name="Flèche droite 17">
            <a:hlinkClick r:id="rId13" action="ppaction://hlinksldjump"/>
          </p:cNvPr>
          <p:cNvSpPr/>
          <p:nvPr/>
        </p:nvSpPr>
        <p:spPr bwMode="auto">
          <a:xfrm>
            <a:off x="7388580" y="4984045"/>
            <a:ext cx="349954" cy="24835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" name="Accolade fermante 18"/>
          <p:cNvSpPr/>
          <p:nvPr/>
        </p:nvSpPr>
        <p:spPr bwMode="auto">
          <a:xfrm>
            <a:off x="7038622" y="4859866"/>
            <a:ext cx="327378" cy="485423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Flèche droite 19">
            <a:hlinkClick r:id="rId14" action="ppaction://hlinksldjump"/>
          </p:cNvPr>
          <p:cNvSpPr/>
          <p:nvPr/>
        </p:nvSpPr>
        <p:spPr bwMode="auto">
          <a:xfrm>
            <a:off x="6444931" y="5810700"/>
            <a:ext cx="349954" cy="24835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1" name="Accolade fermante 20"/>
          <p:cNvSpPr/>
          <p:nvPr/>
        </p:nvSpPr>
        <p:spPr bwMode="auto">
          <a:xfrm>
            <a:off x="5774267" y="5514623"/>
            <a:ext cx="564444" cy="846666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omb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1450" y="5254030"/>
            <a:ext cx="4565650" cy="1311869"/>
          </a:xfrm>
          <a:prstGeom prst="rect">
            <a:avLst/>
          </a:prstGeom>
        </p:spPr>
      </p:pic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495300" y="1020763"/>
            <a:ext cx="574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 dirty="0" err="1">
                <a:solidFill>
                  <a:srgbClr val="B3B73A"/>
                </a:solidFill>
                <a:latin typeface="Calibri" charset="0"/>
              </a:rPr>
              <a:t>EverBlu</a:t>
            </a:r>
            <a:r>
              <a:rPr lang="fr-FR" sz="3000" dirty="0">
                <a:solidFill>
                  <a:srgbClr val="B3B73A"/>
                </a:solidFill>
                <a:latin typeface="Calibri" charset="0"/>
              </a:rPr>
              <a:t> </a:t>
            </a:r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Pulse </a:t>
            </a:r>
            <a:r>
              <a:rPr lang="fr-FR" sz="3000" dirty="0" err="1" smtClean="0">
                <a:solidFill>
                  <a:srgbClr val="B3B73A"/>
                </a:solidFill>
                <a:latin typeface="Calibri" charset="0"/>
              </a:rPr>
              <a:t>Enhanced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  <p:pic>
        <p:nvPicPr>
          <p:cNvPr id="8" name="Image 7" descr="New_Pulse_RF_High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69189" y="1735130"/>
            <a:ext cx="2158074" cy="4355476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3" descr="Sans titre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3238" y="1700213"/>
            <a:ext cx="4830762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630238" y="9413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Avantages</a:t>
            </a:r>
            <a:endParaRPr lang="fr-FR" sz="3000">
              <a:solidFill>
                <a:srgbClr val="FAFD00"/>
              </a:solidFill>
              <a:latin typeface="Calibri" charset="0"/>
            </a:endParaRPr>
          </a:p>
        </p:txBody>
      </p:sp>
      <p:sp>
        <p:nvSpPr>
          <p:cNvPr id="360453" name="Rectangle 5"/>
          <p:cNvSpPr>
            <a:spLocks noChangeArrowheads="1"/>
          </p:cNvSpPr>
          <p:nvPr/>
        </p:nvSpPr>
        <p:spPr bwMode="auto">
          <a:xfrm>
            <a:off x="654050" y="2197099"/>
            <a:ext cx="7853363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lnSpc>
                <a:spcPct val="12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dirty="0">
                <a:latin typeface="Calibri" charset="0"/>
              </a:rPr>
              <a:t>Issue de la technologie </a:t>
            </a:r>
            <a:r>
              <a:rPr lang="fr-FR" sz="2000" dirty="0" err="1">
                <a:latin typeface="Calibri" charset="0"/>
              </a:rPr>
              <a:t>EverBlu</a:t>
            </a:r>
            <a:r>
              <a:rPr lang="fr-FR" sz="2000" dirty="0">
                <a:latin typeface="Calibri" charset="0"/>
              </a:rPr>
              <a:t> </a:t>
            </a:r>
            <a:r>
              <a:rPr lang="fr-FR" sz="2000" dirty="0" err="1" smtClean="0">
                <a:latin typeface="Calibri" charset="0"/>
              </a:rPr>
              <a:t>Cyble</a:t>
            </a:r>
            <a:r>
              <a:rPr lang="fr-FR" sz="2000" dirty="0" smtClean="0">
                <a:latin typeface="Calibri" charset="0"/>
              </a:rPr>
              <a:t> </a:t>
            </a:r>
            <a:r>
              <a:rPr lang="fr-FR" sz="2000" dirty="0" err="1" smtClean="0">
                <a:latin typeface="Calibri" charset="0"/>
              </a:rPr>
              <a:t>Enhanced</a:t>
            </a:r>
            <a:endParaRPr lang="fr-FR" sz="2000" dirty="0">
              <a:latin typeface="Calibri" charset="0"/>
            </a:endParaRPr>
          </a:p>
          <a:p>
            <a:pPr marL="342900" indent="-342900" algn="l" eaLnBrk="0" hangingPunct="0">
              <a:lnSpc>
                <a:spcPct val="12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dirty="0">
                <a:latin typeface="Calibri" charset="0"/>
              </a:rPr>
              <a:t>Universel, le module </a:t>
            </a:r>
            <a:r>
              <a:rPr lang="fr-FR" sz="2000" dirty="0" err="1">
                <a:latin typeface="Calibri" charset="0"/>
              </a:rPr>
              <a:t>EverBlu</a:t>
            </a:r>
            <a:r>
              <a:rPr lang="fr-FR" sz="2000" dirty="0">
                <a:latin typeface="Calibri" charset="0"/>
              </a:rPr>
              <a:t> Pulse </a:t>
            </a:r>
            <a:r>
              <a:rPr lang="fr-FR" sz="2000" dirty="0" err="1" smtClean="0">
                <a:latin typeface="Calibri" charset="0"/>
              </a:rPr>
              <a:t>Enhanced</a:t>
            </a:r>
            <a:r>
              <a:rPr lang="fr-FR" sz="2000" dirty="0" smtClean="0">
                <a:latin typeface="Calibri" charset="0"/>
              </a:rPr>
              <a:t> s’adapte </a:t>
            </a:r>
            <a:r>
              <a:rPr lang="fr-FR" sz="2000" dirty="0">
                <a:latin typeface="Calibri" charset="0"/>
              </a:rPr>
              <a:t>à tout type de compteur </a:t>
            </a:r>
            <a:r>
              <a:rPr lang="fr-FR" sz="2000" dirty="0" smtClean="0">
                <a:latin typeface="Calibri" charset="0"/>
              </a:rPr>
              <a:t>communiquant</a:t>
            </a:r>
          </a:p>
          <a:p>
            <a:pPr marL="342900" indent="-342900" algn="l" eaLnBrk="0" hangingPunct="0">
              <a:lnSpc>
                <a:spcPct val="12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endParaRPr lang="fr-FR" sz="2000" dirty="0">
              <a:latin typeface="Calibri" charset="0"/>
            </a:endParaRPr>
          </a:p>
        </p:txBody>
      </p:sp>
      <p:pic>
        <p:nvPicPr>
          <p:cNvPr id="16391" name="Picture 14" descr="Sans titre-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49706">
            <a:off x="330200" y="4830763"/>
            <a:ext cx="1027113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0457" name="Rectangle 9"/>
          <p:cNvSpPr>
            <a:spLocks noChangeArrowheads="1"/>
          </p:cNvSpPr>
          <p:nvPr/>
        </p:nvSpPr>
        <p:spPr bwMode="auto">
          <a:xfrm>
            <a:off x="660400" y="3390900"/>
            <a:ext cx="7853363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lnSpc>
                <a:spcPct val="12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dirty="0" smtClean="0">
                <a:latin typeface="Calibri" charset="0"/>
              </a:rPr>
              <a:t>Evolutif vers la </a:t>
            </a:r>
            <a:r>
              <a:rPr lang="fr-FR" sz="2000" dirty="0" err="1" smtClean="0">
                <a:latin typeface="Calibri" charset="0"/>
              </a:rPr>
              <a:t>télérelève</a:t>
            </a:r>
            <a:r>
              <a:rPr lang="fr-FR" sz="2000" dirty="0" smtClean="0">
                <a:latin typeface="Calibri" charset="0"/>
              </a:rPr>
              <a:t> </a:t>
            </a:r>
            <a:r>
              <a:rPr lang="fr-FR" sz="2000" dirty="0" err="1" smtClean="0">
                <a:latin typeface="Calibri" charset="0"/>
              </a:rPr>
              <a:t>EverBlu</a:t>
            </a:r>
            <a:endParaRPr lang="fr-FR" sz="2000" dirty="0" smtClean="0">
              <a:latin typeface="Calibri" charset="0"/>
            </a:endParaRPr>
          </a:p>
          <a:p>
            <a:pPr marL="342900" indent="-342900" algn="l" eaLnBrk="0" hangingPunct="0">
              <a:lnSpc>
                <a:spcPct val="12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dirty="0" smtClean="0">
                <a:latin typeface="Calibri" charset="0"/>
              </a:rPr>
              <a:t>Intégration </a:t>
            </a:r>
            <a:r>
              <a:rPr lang="fr-FR" sz="2000" dirty="0">
                <a:latin typeface="Calibri" charset="0"/>
              </a:rPr>
              <a:t>complète dans la gamme de logiciel </a:t>
            </a:r>
            <a:r>
              <a:rPr lang="fr-FR" sz="2000" dirty="0" err="1">
                <a:latin typeface="Calibri" charset="0"/>
              </a:rPr>
              <a:t>Itron</a:t>
            </a:r>
            <a:endParaRPr lang="fr-FR" sz="2000" dirty="0">
              <a:latin typeface="Calibri" charset="0"/>
            </a:endParaRPr>
          </a:p>
        </p:txBody>
      </p:sp>
      <p:sp>
        <p:nvSpPr>
          <p:cNvPr id="360460" name="Rectangle 12"/>
          <p:cNvSpPr>
            <a:spLocks noChangeArrowheads="1"/>
          </p:cNvSpPr>
          <p:nvPr/>
        </p:nvSpPr>
        <p:spPr bwMode="auto">
          <a:xfrm>
            <a:off x="660400" y="4235450"/>
            <a:ext cx="7853363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lnSpc>
                <a:spcPct val="12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>
                <a:latin typeface="Calibri" charset="0"/>
              </a:rPr>
              <a:t>IP 68</a:t>
            </a:r>
          </a:p>
          <a:p>
            <a:pPr marL="342900" indent="-342900" algn="l" eaLnBrk="0" hangingPunct="0">
              <a:lnSpc>
                <a:spcPct val="12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>
                <a:latin typeface="Calibri" charset="0"/>
              </a:rPr>
              <a:t>Durée de vie de 15 ans mini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0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0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0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0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0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0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0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0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3" grpId="0"/>
      <p:bldP spid="360457" grpId="0"/>
      <p:bldP spid="3604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Sans titre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49706">
            <a:off x="330200" y="4830763"/>
            <a:ext cx="1027113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655638" y="10048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Caractéristiques générales</a:t>
            </a:r>
            <a:r>
              <a:rPr lang="fr-FR" sz="3000" dirty="0">
                <a:solidFill>
                  <a:srgbClr val="B3B73A"/>
                </a:solidFill>
                <a:latin typeface="Calibri" charset="0"/>
              </a:rPr>
              <a:t>	</a:t>
            </a:r>
          </a:p>
        </p:txBody>
      </p:sp>
      <p:sp>
        <p:nvSpPr>
          <p:cNvPr id="362499" name="Rectangle 3"/>
          <p:cNvSpPr>
            <a:spLocks noChangeArrowheads="1"/>
          </p:cNvSpPr>
          <p:nvPr/>
        </p:nvSpPr>
        <p:spPr bwMode="auto">
          <a:xfrm>
            <a:off x="647700" y="1816100"/>
            <a:ext cx="70294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900" dirty="0">
                <a:latin typeface="Calibri" charset="0"/>
              </a:rPr>
              <a:t>Radio Fréquence</a:t>
            </a:r>
            <a:endParaRPr lang="fr-FR" sz="1900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Protocole Radian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Bande de fréquence centrée sur 433,82 MHz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Modulation de fréquence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2 voies</a:t>
            </a:r>
          </a:p>
        </p:txBody>
      </p:sp>
      <p:sp>
        <p:nvSpPr>
          <p:cNvPr id="362500" name="Rectangle 4"/>
          <p:cNvSpPr>
            <a:spLocks noChangeArrowheads="1"/>
          </p:cNvSpPr>
          <p:nvPr/>
        </p:nvSpPr>
        <p:spPr bwMode="auto">
          <a:xfrm>
            <a:off x="647700" y="3619500"/>
            <a:ext cx="81661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900" dirty="0" smtClean="0">
                <a:latin typeface="Calibri" charset="0"/>
              </a:rPr>
              <a:t>Caractéristiques techniques</a:t>
            </a:r>
            <a:endParaRPr lang="fr-FR" sz="2500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1 entrée impulsion + détection de coupure de câble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Durée de vie : 15 ans minimum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IP68 (application en regard immergé)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Utilisation : -10°C à 55°C / Accidentel : -20°C à 70°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Raccordement par des connecteurs ETON 23 YF pour des conducteurs de diamètre de 0,35 à 0,9 Mm avec une gaine inférieure à 1,7 Mm</a:t>
            </a:r>
            <a:endParaRPr lang="fr-FR" sz="2300" b="0" dirty="0">
              <a:latin typeface="Calibri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2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2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2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2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2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2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2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2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2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2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2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25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2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2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2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25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25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25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99" grpId="0" build="p" autoUpdateAnimBg="0"/>
      <p:bldP spid="362500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Sans titre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49706">
            <a:off x="330200" y="4830763"/>
            <a:ext cx="1027113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681038" y="11064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Application Facturation : Fonctions Basic 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  <p:sp>
        <p:nvSpPr>
          <p:cNvPr id="368650" name="Rectangle 10"/>
          <p:cNvSpPr>
            <a:spLocks noChangeArrowheads="1"/>
          </p:cNvSpPr>
          <p:nvPr/>
        </p:nvSpPr>
        <p:spPr bwMode="auto">
          <a:xfrm>
            <a:off x="698500" y="2120900"/>
            <a:ext cx="8534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algn="l">
              <a:spcBef>
                <a:spcPct val="20000"/>
              </a:spcBef>
              <a:buClr>
                <a:srgbClr val="B3B73A"/>
              </a:buClr>
              <a:buFontTx/>
              <a:buChar char="&gt;"/>
              <a:tabLst>
                <a:tab pos="381000" algn="l"/>
              </a:tabLst>
            </a:pPr>
            <a:r>
              <a:rPr lang="fr-FR" sz="2400" b="0" dirty="0">
                <a:latin typeface="Calibri" charset="0"/>
              </a:rPr>
              <a:t> 	Index</a:t>
            </a:r>
          </a:p>
          <a:p>
            <a:pPr algn="l">
              <a:spcBef>
                <a:spcPct val="20000"/>
              </a:spcBef>
              <a:buClr>
                <a:srgbClr val="B3B73A"/>
              </a:buClr>
              <a:buFontTx/>
              <a:buChar char="&gt;"/>
              <a:tabLst>
                <a:tab pos="381000" algn="l"/>
              </a:tabLst>
            </a:pPr>
            <a:r>
              <a:rPr lang="fr-FR" sz="2400" b="0" dirty="0">
                <a:latin typeface="Calibri" charset="0"/>
              </a:rPr>
              <a:t> 	Relevés à date fixe de l’ index en fin de mois (13 	historiques)</a:t>
            </a:r>
          </a:p>
        </p:txBody>
      </p:sp>
      <p:grpSp>
        <p:nvGrpSpPr>
          <p:cNvPr id="12" name="Grouper 11"/>
          <p:cNvGrpSpPr/>
          <p:nvPr/>
        </p:nvGrpSpPr>
        <p:grpSpPr>
          <a:xfrm>
            <a:off x="-427342" y="1182952"/>
            <a:ext cx="9660242" cy="3603096"/>
            <a:chOff x="-427342" y="1182952"/>
            <a:chExt cx="9660242" cy="3603096"/>
          </a:xfrm>
        </p:grpSpPr>
        <p:sp>
          <p:nvSpPr>
            <p:cNvPr id="20488" name="Rectangle 9"/>
            <p:cNvSpPr>
              <a:spLocks noChangeArrowheads="1"/>
            </p:cNvSpPr>
            <p:nvPr/>
          </p:nvSpPr>
          <p:spPr bwMode="auto">
            <a:xfrm>
              <a:off x="698500" y="3073400"/>
              <a:ext cx="8534400" cy="1108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algn="l">
                <a:spcBef>
                  <a:spcPct val="20000"/>
                </a:spcBef>
                <a:buClr>
                  <a:srgbClr val="B3B73A"/>
                </a:buClr>
                <a:buFontTx/>
                <a:buChar char="&gt;"/>
                <a:tabLst>
                  <a:tab pos="381000" algn="l"/>
                </a:tabLst>
              </a:pPr>
              <a:r>
                <a:rPr lang="fr-FR" sz="2400" b="0" dirty="0">
                  <a:latin typeface="Calibri" charset="0"/>
                </a:rPr>
                <a:t> 	Détection journalière des fuites (historique sur 13 mois)</a:t>
              </a:r>
            </a:p>
            <a:p>
              <a:pPr algn="l">
                <a:spcBef>
                  <a:spcPct val="20000"/>
                </a:spcBef>
                <a:buClr>
                  <a:srgbClr val="B3B73A"/>
                </a:buClr>
                <a:buFontTx/>
                <a:buChar char="&gt;"/>
                <a:tabLst>
                  <a:tab pos="381000" algn="l"/>
                </a:tabLst>
              </a:pPr>
              <a:r>
                <a:rPr lang="fr-FR" sz="2400" b="0" dirty="0">
                  <a:latin typeface="Calibri" charset="0"/>
                </a:rPr>
                <a:t> 	Détection de coupure de câble (temporaire ou </a:t>
              </a:r>
              <a:br>
                <a:rPr lang="fr-FR" sz="2400" b="0" dirty="0">
                  <a:latin typeface="Calibri" charset="0"/>
                </a:rPr>
              </a:br>
              <a:r>
                <a:rPr lang="fr-FR" sz="2400" b="0" dirty="0">
                  <a:latin typeface="Calibri" charset="0"/>
                </a:rPr>
                <a:t>	permanente</a:t>
              </a:r>
              <a:r>
                <a:rPr lang="fr-FR" sz="2400" b="0" dirty="0" smtClean="0">
                  <a:latin typeface="Calibri" charset="0"/>
                </a:rPr>
                <a:t>)</a:t>
              </a:r>
              <a:endParaRPr lang="fr-FR" sz="2400" b="0" dirty="0">
                <a:latin typeface="Calibri" charset="0"/>
              </a:endParaRPr>
            </a:p>
            <a:p>
              <a:pPr algn="l">
                <a:spcBef>
                  <a:spcPct val="20000"/>
                </a:spcBef>
                <a:buClr>
                  <a:srgbClr val="B3B73A"/>
                </a:buClr>
                <a:buFontTx/>
                <a:buChar char="&gt;"/>
                <a:tabLst>
                  <a:tab pos="381000" algn="l"/>
                </a:tabLst>
              </a:pPr>
              <a:endParaRPr lang="fr-FR" sz="2400" b="0" dirty="0">
                <a:latin typeface="Calibri" charset="0"/>
              </a:endParaRPr>
            </a:p>
          </p:txBody>
        </p:sp>
        <p:pic>
          <p:nvPicPr>
            <p:cNvPr id="11" name="Image 10" descr="goutte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427342" y="1182952"/>
              <a:ext cx="2277084" cy="3603096"/>
            </a:xfrm>
            <a:prstGeom prst="rect">
              <a:avLst/>
            </a:prstGeom>
          </p:spPr>
        </p:pic>
      </p:grpSp>
      <p:grpSp>
        <p:nvGrpSpPr>
          <p:cNvPr id="14" name="Grouper 13"/>
          <p:cNvGrpSpPr/>
          <p:nvPr/>
        </p:nvGrpSpPr>
        <p:grpSpPr>
          <a:xfrm>
            <a:off x="698500" y="3447227"/>
            <a:ext cx="8534400" cy="3621145"/>
            <a:chOff x="698500" y="3447227"/>
            <a:chExt cx="8534400" cy="3621145"/>
          </a:xfrm>
        </p:grpSpPr>
        <p:sp>
          <p:nvSpPr>
            <p:cNvPr id="20490" name="Rectangle 6"/>
            <p:cNvSpPr>
              <a:spLocks noChangeArrowheads="1"/>
            </p:cNvSpPr>
            <p:nvPr/>
          </p:nvSpPr>
          <p:spPr bwMode="auto">
            <a:xfrm>
              <a:off x="698500" y="4279900"/>
              <a:ext cx="8534400" cy="1108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algn="l">
                <a:spcBef>
                  <a:spcPct val="20000"/>
                </a:spcBef>
                <a:buClr>
                  <a:srgbClr val="B3B73A"/>
                </a:buClr>
                <a:buFontTx/>
                <a:buChar char="&gt;"/>
                <a:tabLst>
                  <a:tab pos="381000" algn="l"/>
                </a:tabLst>
              </a:pPr>
              <a:r>
                <a:rPr lang="fr-FR" sz="2400" b="0" dirty="0"/>
                <a:t>	</a:t>
              </a:r>
              <a:r>
                <a:rPr lang="fr-FR" sz="2400" b="0" dirty="0">
                  <a:latin typeface="Calibri" pitchFamily="34" charset="0"/>
                </a:rPr>
                <a:t>Indication de fin de vie de pile (compteur en mois) </a:t>
              </a:r>
            </a:p>
            <a:p>
              <a:pPr algn="l">
                <a:spcBef>
                  <a:spcPct val="20000"/>
                </a:spcBef>
                <a:buClr>
                  <a:srgbClr val="B3B73A"/>
                </a:buClr>
                <a:buFontTx/>
                <a:buChar char="&gt;"/>
                <a:tabLst>
                  <a:tab pos="381000" algn="l"/>
                </a:tabLst>
              </a:pPr>
              <a:r>
                <a:rPr lang="fr-FR" sz="2400" b="0" dirty="0">
                  <a:latin typeface="Calibri" pitchFamily="34" charset="0"/>
                  <a:sym typeface="Zapf Dingbats" charset="2"/>
                </a:rPr>
                <a:t> 	Alarmes (</a:t>
              </a:r>
              <a:r>
                <a:rPr lang="fr-FR" sz="2400" b="0" dirty="0" smtClean="0">
                  <a:latin typeface="Calibri" pitchFamily="34" charset="0"/>
                  <a:sym typeface="Zapf Dingbats" charset="2"/>
                </a:rPr>
                <a:t>fuite</a:t>
              </a:r>
              <a:r>
                <a:rPr lang="fr-FR" sz="2400" b="0" dirty="0">
                  <a:latin typeface="Calibri" pitchFamily="34" charset="0"/>
                  <a:sym typeface="Zapf Dingbats" charset="2"/>
                </a:rPr>
                <a:t>, coupure de câble, pile, panne interne)</a:t>
              </a:r>
              <a:endParaRPr lang="fr-FR" sz="2400" b="0" dirty="0">
                <a:latin typeface="Calibri" pitchFamily="34" charset="0"/>
              </a:endParaRPr>
            </a:p>
          </p:txBody>
        </p:sp>
        <p:pic>
          <p:nvPicPr>
            <p:cNvPr id="13" name="Image 12" descr="pil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9527" y="3447227"/>
              <a:ext cx="3621145" cy="3621145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Picture 9" descr="Fuites"/>
          <p:cNvPicPr>
            <a:picLocks noChangeAspect="1" noChangeArrowheads="1"/>
          </p:cNvPicPr>
          <p:nvPr/>
        </p:nvPicPr>
        <p:blipFill>
          <a:blip r:embed="rId3" cstate="print">
            <a:lum bright="24000" contrast="-24000"/>
          </a:blip>
          <a:srcRect/>
          <a:stretch>
            <a:fillRect/>
          </a:stretch>
        </p:blipFill>
        <p:spPr bwMode="auto">
          <a:xfrm>
            <a:off x="6699250" y="1416050"/>
            <a:ext cx="3594100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13"/>
          <p:cNvSpPr txBox="1">
            <a:spLocks noChangeArrowheads="1"/>
          </p:cNvSpPr>
          <p:nvPr/>
        </p:nvSpPr>
        <p:spPr bwMode="auto">
          <a:xfrm>
            <a:off x="495300" y="1018530"/>
            <a:ext cx="8445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Application Exploitation : Fonctions Avancées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  <p:pic>
        <p:nvPicPr>
          <p:cNvPr id="14344" name="Picture 16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" y="5383213"/>
            <a:ext cx="10017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 12" descr="verou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812352" y="1689548"/>
            <a:ext cx="3605904" cy="3605904"/>
          </a:xfrm>
          <a:prstGeom prst="rect">
            <a:avLst/>
          </a:prstGeom>
        </p:spPr>
      </p:pic>
      <p:pic>
        <p:nvPicPr>
          <p:cNvPr id="16" name="Image 15" descr="flech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6748" y="3835848"/>
            <a:ext cx="3605904" cy="3605904"/>
          </a:xfrm>
          <a:prstGeom prst="rect">
            <a:avLst/>
          </a:prstGeom>
        </p:spPr>
      </p:pic>
      <p:sp>
        <p:nvSpPr>
          <p:cNvPr id="356363" name="Rectangle 11"/>
          <p:cNvSpPr>
            <a:spLocks noChangeArrowheads="1"/>
          </p:cNvSpPr>
          <p:nvPr/>
        </p:nvSpPr>
        <p:spPr bwMode="auto">
          <a:xfrm>
            <a:off x="819150" y="1527603"/>
            <a:ext cx="6586361" cy="572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Détection de retours d’eau (historique sur 13 mois)</a:t>
            </a:r>
          </a:p>
          <a:p>
            <a:pPr marL="34290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Volume cumulé des retours d’eau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Dates du début et de la fin de la dernière fuite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Dates du début et de la fin du dernier retour d’eau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Dates du début et de la fin du dernier retrait de module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err="1" smtClean="0">
                <a:latin typeface="Calibri" charset="0"/>
              </a:rPr>
              <a:t>Datalogging</a:t>
            </a:r>
            <a:r>
              <a:rPr lang="fr-FR" sz="1600" dirty="0" smtClean="0">
                <a:latin typeface="Calibri" charset="0"/>
              </a:rPr>
              <a:t> mensuel, hebdomadaire, quotidien ou horaire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Temps d’Utilisation par 2 plages temporelles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Index enregistré à 4 dates présélectionnées dans l’année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5 pics max de débits sur une période d’analyse mensuelle, hebdomadaire, quotidienne ou horaire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Volume mensuel en-dessous d’un seuil de débit enregistré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Volume mensuel au-dessus d’un seuil de débit enregistré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</a:t>
            </a:r>
            <a:r>
              <a:rPr lang="fr-FR" sz="1600" dirty="0" err="1" smtClean="0">
                <a:latin typeface="Calibri" charset="0"/>
              </a:rPr>
              <a:t>sur-dimensionnement</a:t>
            </a:r>
            <a:r>
              <a:rPr lang="fr-FR" sz="1600" dirty="0" smtClean="0">
                <a:latin typeface="Calibri" charset="0"/>
              </a:rPr>
              <a:t> compteur enregistrée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sous-dimensionnement compteur enregistrée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compteur bloqué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compteur retourné enregistrée sur 13 mois</a:t>
            </a:r>
          </a:p>
          <a:p>
            <a:pPr marL="342900" lvl="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600" dirty="0" smtClean="0">
                <a:latin typeface="Calibri" charset="0"/>
              </a:rPr>
              <a:t>Alarme de sur-débit enregistrée sur 13 mois</a:t>
            </a:r>
          </a:p>
          <a:p>
            <a:pPr marL="342900" indent="-342900" algn="l" eaLnBrk="0" hangingPunct="0">
              <a:lnSpc>
                <a:spcPct val="110000"/>
              </a:lnSpc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endParaRPr lang="fr-FR" sz="1600" dirty="0">
              <a:latin typeface="Calibri" charset="0"/>
            </a:endParaRPr>
          </a:p>
        </p:txBody>
      </p:sp>
      <p:sp>
        <p:nvSpPr>
          <p:cNvPr id="22" name="Flèche droite 21">
            <a:hlinkClick r:id="rId7" action="ppaction://hlinksldjump"/>
          </p:cNvPr>
          <p:cNvSpPr/>
          <p:nvPr/>
        </p:nvSpPr>
        <p:spPr bwMode="auto">
          <a:xfrm>
            <a:off x="6025191" y="1644602"/>
            <a:ext cx="349954" cy="24835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3" name="Accolade fermante 22"/>
          <p:cNvSpPr/>
          <p:nvPr/>
        </p:nvSpPr>
        <p:spPr bwMode="auto">
          <a:xfrm>
            <a:off x="5675233" y="1520423"/>
            <a:ext cx="327378" cy="485423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omb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5567642"/>
            <a:ext cx="3209005" cy="922058"/>
          </a:xfrm>
          <a:prstGeom prst="rect">
            <a:avLst/>
          </a:prstGeom>
        </p:spPr>
      </p:pic>
      <p:pic>
        <p:nvPicPr>
          <p:cNvPr id="9" name="Image 8" descr="omb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1200" y="5504142"/>
            <a:ext cx="3209005" cy="922058"/>
          </a:xfrm>
          <a:prstGeom prst="rect">
            <a:avLst/>
          </a:prstGeom>
        </p:spPr>
      </p:pic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6219825" y="2989263"/>
            <a:ext cx="245427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defTabSz="827088" eaLnBrk="0" hangingPunct="0">
              <a:lnSpc>
                <a:spcPct val="120000"/>
              </a:lnSpc>
            </a:pPr>
            <a:r>
              <a:rPr lang="fr-FR" sz="1600">
                <a:solidFill>
                  <a:srgbClr val="FF6600"/>
                </a:solidFill>
                <a:latin typeface="Calibri" charset="0"/>
              </a:rPr>
              <a:t>RF Master</a:t>
            </a:r>
          </a:p>
          <a:p>
            <a:pPr algn="l" defTabSz="827088" eaLnBrk="0" hangingPunct="0">
              <a:lnSpc>
                <a:spcPct val="120000"/>
              </a:lnSpc>
            </a:pPr>
            <a:r>
              <a:rPr lang="fr-FR" sz="1600" b="0">
                <a:latin typeface="Calibri" charset="0"/>
              </a:rPr>
              <a:t>Interface Radio déportée</a:t>
            </a:r>
          </a:p>
          <a:p>
            <a:pPr algn="l" defTabSz="827088" eaLnBrk="0" hangingPunct="0">
              <a:lnSpc>
                <a:spcPct val="120000"/>
              </a:lnSpc>
            </a:pPr>
            <a:r>
              <a:rPr lang="fr-FR" sz="1600" b="0">
                <a:latin typeface="Calibri" charset="0"/>
              </a:rPr>
              <a:t>Compatible avec autres TSP du marché</a:t>
            </a:r>
            <a:endParaRPr lang="fr-FR" b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1507" name="Text Box 9"/>
          <p:cNvSpPr txBox="1">
            <a:spLocks noChangeArrowheads="1"/>
          </p:cNvSpPr>
          <p:nvPr/>
        </p:nvSpPr>
        <p:spPr bwMode="auto">
          <a:xfrm>
            <a:off x="2754313" y="2989263"/>
            <a:ext cx="1717675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defTabSz="827088" eaLnBrk="0" hangingPunct="0">
              <a:lnSpc>
                <a:spcPct val="120000"/>
              </a:lnSpc>
            </a:pPr>
            <a:r>
              <a:rPr lang="fr-FR" sz="1600">
                <a:solidFill>
                  <a:srgbClr val="FF6600"/>
                </a:solidFill>
                <a:latin typeface="Calibri" charset="0"/>
              </a:rPr>
              <a:t>AnyQuest Handheld</a:t>
            </a:r>
          </a:p>
          <a:p>
            <a:pPr algn="l" defTabSz="827088" eaLnBrk="0" hangingPunct="0">
              <a:lnSpc>
                <a:spcPct val="120000"/>
              </a:lnSpc>
            </a:pPr>
            <a:r>
              <a:rPr lang="fr-FR" sz="1600" b="0">
                <a:latin typeface="Calibri" charset="0"/>
              </a:rPr>
              <a:t>Terminal de saisie portable</a:t>
            </a:r>
            <a:endParaRPr lang="fr-FR" b="0">
              <a:solidFill>
                <a:srgbClr val="003366"/>
              </a:solidFill>
              <a:latin typeface="Calibri" charset="0"/>
            </a:endParaRPr>
          </a:p>
          <a:p>
            <a:pPr algn="l" defTabSz="827088" eaLnBrk="0" hangingPunct="0">
              <a:lnSpc>
                <a:spcPct val="120000"/>
              </a:lnSpc>
            </a:pPr>
            <a:endParaRPr lang="fr-FR" sz="1600">
              <a:solidFill>
                <a:srgbClr val="003366"/>
              </a:solidFill>
              <a:latin typeface="Calibri" charset="0"/>
            </a:endParaRPr>
          </a:p>
          <a:p>
            <a:pPr algn="l" defTabSz="827088" eaLnBrk="0" hangingPunct="0">
              <a:lnSpc>
                <a:spcPct val="120000"/>
              </a:lnSpc>
            </a:pPr>
            <a:endParaRPr lang="fr-FR" b="0">
              <a:solidFill>
                <a:srgbClr val="003366"/>
              </a:solidFill>
              <a:latin typeface="Calibri" charset="0"/>
            </a:endParaRPr>
          </a:p>
        </p:txBody>
      </p:sp>
      <p:pic>
        <p:nvPicPr>
          <p:cNvPr id="21508" name="Picture 16" descr="Sans titre-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550" y="806450"/>
            <a:ext cx="189230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7" descr="Sans titre-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4088" y="1030288"/>
            <a:ext cx="1114425" cy="494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3" descr="RF MAST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64138" y="1376363"/>
            <a:ext cx="1023937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12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 dirty="0">
                <a:solidFill>
                  <a:srgbClr val="B3B73A"/>
                </a:solidFill>
                <a:latin typeface="Calibri" charset="0"/>
              </a:rPr>
              <a:t>La gamme dédiée à la relève Radio</a:t>
            </a:r>
          </a:p>
        </p:txBody>
      </p:sp>
      <p:pic>
        <p:nvPicPr>
          <p:cNvPr id="13" name="Image 12" descr="Nouveau TSP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87893" y="765789"/>
            <a:ext cx="1645920" cy="540004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omb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6600" y="5643842"/>
            <a:ext cx="3209005" cy="922058"/>
          </a:xfrm>
          <a:prstGeom prst="rect">
            <a:avLst/>
          </a:prstGeom>
        </p:spPr>
      </p:pic>
      <p:sp>
        <p:nvSpPr>
          <p:cNvPr id="22530" name="Rectangle 8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AnyQuest Handheld</a:t>
            </a:r>
          </a:p>
        </p:txBody>
      </p:sp>
      <p:pic>
        <p:nvPicPr>
          <p:cNvPr id="22531" name="Picture 9" descr="Sans titre-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43350" y="781050"/>
            <a:ext cx="189230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7" descr="Nouveau TS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2225" y="802599"/>
            <a:ext cx="1645920" cy="540004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6" name="Rectangle 4"/>
          <p:cNvSpPr>
            <a:spLocks noChangeArrowheads="1"/>
          </p:cNvSpPr>
          <p:nvPr/>
        </p:nvSpPr>
        <p:spPr bwMode="auto">
          <a:xfrm>
            <a:off x="304800" y="5761038"/>
            <a:ext cx="8072438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en-US" sz="2100">
                <a:latin typeface="Calibri" charset="0"/>
              </a:rPr>
              <a:t>Garantie usine d’un an</a:t>
            </a:r>
            <a:endParaRPr lang="fr-FR" sz="2100">
              <a:latin typeface="Calibri" charset="0"/>
            </a:endParaRPr>
          </a:p>
        </p:txBody>
      </p:sp>
      <p:sp>
        <p:nvSpPr>
          <p:cNvPr id="23555" name="Rectangle 11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Robustesse</a:t>
            </a:r>
          </a:p>
        </p:txBody>
      </p:sp>
      <p:pic>
        <p:nvPicPr>
          <p:cNvPr id="23558" name="Picture 23" descr="Sans titre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550" y="4241800"/>
            <a:ext cx="6223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Grouper 19"/>
          <p:cNvGrpSpPr/>
          <p:nvPr/>
        </p:nvGrpSpPr>
        <p:grpSpPr>
          <a:xfrm>
            <a:off x="660400" y="772991"/>
            <a:ext cx="8318500" cy="4653085"/>
            <a:chOff x="660400" y="772991"/>
            <a:chExt cx="8318500" cy="4653085"/>
          </a:xfrm>
        </p:grpSpPr>
        <p:sp>
          <p:nvSpPr>
            <p:cNvPr id="23559" name="Rectangle 6"/>
            <p:cNvSpPr>
              <a:spLocks noChangeArrowheads="1"/>
            </p:cNvSpPr>
            <p:nvPr/>
          </p:nvSpPr>
          <p:spPr bwMode="auto">
            <a:xfrm>
              <a:off x="660400" y="1636713"/>
              <a:ext cx="8072438" cy="3789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en-US" sz="2000" dirty="0" err="1">
                  <a:latin typeface="Calibri" charset="0"/>
                </a:rPr>
                <a:t>Adapté</a:t>
              </a:r>
              <a:r>
                <a:rPr lang="en-US" sz="2000" dirty="0">
                  <a:latin typeface="Calibri" charset="0"/>
                </a:rPr>
                <a:t> aux </a:t>
              </a:r>
              <a:r>
                <a:rPr lang="en-US" sz="2000" dirty="0" err="1">
                  <a:latin typeface="Calibri" charset="0"/>
                </a:rPr>
                <a:t>environnements</a:t>
              </a:r>
              <a:r>
                <a:rPr lang="en-US" sz="2000" dirty="0">
                  <a:latin typeface="Calibri" charset="0"/>
                </a:rPr>
                <a:t> </a:t>
              </a:r>
              <a:r>
                <a:rPr lang="en-US" sz="2000" dirty="0" err="1">
                  <a:latin typeface="Calibri" charset="0"/>
                </a:rPr>
                <a:t>difficiles</a:t>
              </a:r>
              <a:endParaRPr lang="en-US" sz="2000" dirty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en-US" b="0" dirty="0" err="1">
                  <a:latin typeface="Calibri" charset="0"/>
                </a:rPr>
                <a:t>Coque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plastique</a:t>
              </a:r>
              <a:r>
                <a:rPr lang="en-US" b="0" dirty="0">
                  <a:latin typeface="Calibri" charset="0"/>
                </a:rPr>
                <a:t> en ABS </a:t>
              </a:r>
              <a:r>
                <a:rPr lang="en-US" b="0" dirty="0" err="1">
                  <a:latin typeface="Calibri" charset="0"/>
                </a:rPr>
                <a:t>moulée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fr-FR" b="0" dirty="0">
                  <a:latin typeface="Calibri" charset="0"/>
                </a:rPr>
                <a:t>d’</a:t>
              </a:r>
              <a:r>
                <a:rPr lang="en-US" b="0" dirty="0" err="1">
                  <a:latin typeface="Calibri" charset="0"/>
                </a:rPr>
                <a:t>une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seule</a:t>
              </a:r>
              <a:r>
                <a:rPr lang="en-US" b="0" dirty="0">
                  <a:latin typeface="Calibri" charset="0"/>
                </a:rPr>
                <a:t> pièce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en-US" b="0" dirty="0" err="1">
                  <a:latin typeface="Calibri" charset="0"/>
                </a:rPr>
                <a:t>Températures</a:t>
              </a:r>
              <a:r>
                <a:rPr lang="en-US" b="0" dirty="0">
                  <a:latin typeface="Calibri" charset="0"/>
                </a:rPr>
                <a:t> de -</a:t>
              </a:r>
              <a:r>
                <a:rPr lang="fr-FR" b="0" dirty="0">
                  <a:latin typeface="Calibri" charset="0"/>
                </a:rPr>
                <a:t>20</a:t>
              </a:r>
              <a:r>
                <a:rPr lang="en-US" b="0" dirty="0">
                  <a:latin typeface="Calibri" charset="0"/>
                </a:rPr>
                <a:t>°C </a:t>
              </a:r>
              <a:r>
                <a:rPr lang="en-US" b="0" dirty="0" err="1">
                  <a:latin typeface="Calibri" charset="0"/>
                </a:rPr>
                <a:t>à</a:t>
              </a:r>
              <a:r>
                <a:rPr lang="en-US" b="0" dirty="0">
                  <a:latin typeface="Calibri" charset="0"/>
                </a:rPr>
                <a:t> +</a:t>
              </a:r>
              <a:r>
                <a:rPr lang="fr-FR" b="0" dirty="0">
                  <a:latin typeface="Calibri" charset="0"/>
                </a:rPr>
                <a:t>5</a:t>
              </a:r>
              <a:r>
                <a:rPr lang="en-US" b="0" dirty="0">
                  <a:latin typeface="Calibri" charset="0"/>
                </a:rPr>
                <a:t>0°C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en-US" b="0" dirty="0">
                  <a:latin typeface="Calibri" charset="0"/>
                </a:rPr>
                <a:t>Eau et </a:t>
              </a:r>
              <a:r>
                <a:rPr lang="en-US" b="0" dirty="0" err="1">
                  <a:latin typeface="Calibri" charset="0"/>
                </a:rPr>
                <a:t>poussière</a:t>
              </a:r>
              <a:r>
                <a:rPr lang="en-US" b="0" dirty="0">
                  <a:latin typeface="Calibri" charset="0"/>
                </a:rPr>
                <a:t> (IP</a:t>
              </a:r>
              <a:r>
                <a:rPr lang="fr-FR" b="0" dirty="0">
                  <a:latin typeface="Calibri" charset="0"/>
                </a:rPr>
                <a:t>65</a:t>
              </a:r>
              <a:r>
                <a:rPr lang="en-US" b="0" dirty="0">
                  <a:latin typeface="Calibri" charset="0"/>
                </a:rPr>
                <a:t>) 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en-US" b="0" dirty="0">
                  <a:latin typeface="Calibri" charset="0"/>
                </a:rPr>
                <a:t>Chutes </a:t>
              </a:r>
              <a:r>
                <a:rPr lang="en-US" b="0" dirty="0" err="1">
                  <a:latin typeface="Calibri" charset="0"/>
                </a:rPr>
                <a:t>jusqu’à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smtClean="0">
                  <a:latin typeface="Calibri" charset="0"/>
                </a:rPr>
                <a:t>1.80 </a:t>
              </a:r>
              <a:r>
                <a:rPr lang="en-US" b="0" dirty="0">
                  <a:latin typeface="Calibri" charset="0"/>
                </a:rPr>
                <a:t>m </a:t>
              </a:r>
              <a:r>
                <a:rPr lang="en-US" b="0" dirty="0" err="1">
                  <a:latin typeface="Calibri" charset="0"/>
                </a:rPr>
                <a:t>sur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béton</a:t>
              </a:r>
              <a:r>
                <a:rPr lang="en-US" b="0" dirty="0">
                  <a:latin typeface="Calibri" charset="0"/>
                </a:rPr>
                <a:t> (y </a:t>
              </a:r>
              <a:r>
                <a:rPr lang="en-US" b="0" dirty="0" err="1">
                  <a:latin typeface="Calibri" charset="0"/>
                </a:rPr>
                <a:t>compris</a:t>
              </a:r>
              <a:r>
                <a:rPr lang="en-US" b="0" dirty="0">
                  <a:latin typeface="Calibri" charset="0"/>
                </a:rPr>
                <a:t> 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</a:pPr>
              <a:r>
                <a:rPr lang="en-US" b="0" dirty="0">
                  <a:latin typeface="Calibri" charset="0"/>
                </a:rPr>
                <a:t>	</a:t>
              </a:r>
              <a:r>
                <a:rPr lang="en-US" b="0" dirty="0" err="1">
                  <a:latin typeface="Calibri" charset="0"/>
                </a:rPr>
                <a:t>à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basse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température</a:t>
              </a:r>
              <a:r>
                <a:rPr lang="en-US" b="0" dirty="0">
                  <a:latin typeface="Calibri" charset="0"/>
                </a:rPr>
                <a:t>)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</a:pPr>
              <a:endParaRPr lang="fr-FR" sz="2100" dirty="0">
                <a:latin typeface="Calibri" charset="0"/>
              </a:endParaRPr>
            </a:p>
          </p:txBody>
        </p:sp>
        <p:pic>
          <p:nvPicPr>
            <p:cNvPr id="11" name="Image 10" descr="ombre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29499" y="3695700"/>
              <a:ext cx="1549401" cy="487594"/>
            </a:xfrm>
            <a:prstGeom prst="rect">
              <a:avLst/>
            </a:prstGeom>
          </p:spPr>
        </p:pic>
        <p:pic>
          <p:nvPicPr>
            <p:cNvPr id="18" name="Image 17" descr="Nouveau TSP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04201" y="772991"/>
              <a:ext cx="987393" cy="3239503"/>
            </a:xfrm>
            <a:prstGeom prst="rect">
              <a:avLst/>
            </a:prstGeom>
          </p:spPr>
        </p:pic>
      </p:grpSp>
      <p:grpSp>
        <p:nvGrpSpPr>
          <p:cNvPr id="22" name="Grouper 21"/>
          <p:cNvGrpSpPr/>
          <p:nvPr/>
        </p:nvGrpSpPr>
        <p:grpSpPr>
          <a:xfrm>
            <a:off x="657225" y="2921781"/>
            <a:ext cx="8245475" cy="3433213"/>
            <a:chOff x="657225" y="2921781"/>
            <a:chExt cx="8245475" cy="3433213"/>
          </a:xfrm>
        </p:grpSpPr>
        <p:sp>
          <p:nvSpPr>
            <p:cNvPr id="23561" name="Rectangle 9"/>
            <p:cNvSpPr>
              <a:spLocks noChangeArrowheads="1"/>
            </p:cNvSpPr>
            <p:nvPr/>
          </p:nvSpPr>
          <p:spPr bwMode="auto">
            <a:xfrm>
              <a:off x="657225" y="3579813"/>
              <a:ext cx="8072438" cy="2430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fr-FR" b="0">
                  <a:latin typeface="Calibri" charset="0"/>
                </a:rPr>
                <a:t>Fabrication spécifique d’un étui </a:t>
              </a:r>
            </a:p>
            <a:p>
              <a:pPr marL="1143000" lvl="2" indent="-228600" algn="l" eaLnBrk="0" hangingPunct="0">
                <a:spcBef>
                  <a:spcPct val="5000"/>
                </a:spcBef>
                <a:buClr>
                  <a:srgbClr val="B3B73A"/>
                </a:buClr>
                <a:buSzPct val="50000"/>
                <a:buFontTx/>
                <a:buChar char="–"/>
              </a:pPr>
              <a:r>
                <a:rPr lang="fr-FR" b="0">
                  <a:latin typeface="Calibri" charset="0"/>
                </a:rPr>
                <a:t>Structure Lycra/Mousse</a:t>
              </a:r>
            </a:p>
            <a:p>
              <a:pPr marL="1143000" lvl="2" indent="-228600" algn="l" eaLnBrk="0" hangingPunct="0">
                <a:spcBef>
                  <a:spcPct val="5000"/>
                </a:spcBef>
                <a:buClr>
                  <a:srgbClr val="B3B73A"/>
                </a:buClr>
                <a:buSzPct val="50000"/>
                <a:buFontTx/>
                <a:buChar char="–"/>
              </a:pPr>
              <a:r>
                <a:rPr lang="fr-FR" b="0">
                  <a:latin typeface="Calibri" charset="0"/>
                </a:rPr>
                <a:t>Renfort  S.R.C. TM sur le pourtour de la sacoche</a:t>
              </a:r>
            </a:p>
            <a:p>
              <a:pPr marL="1143000" lvl="2" indent="-228600" algn="l" eaLnBrk="0" hangingPunct="0">
                <a:spcBef>
                  <a:spcPct val="5000"/>
                </a:spcBef>
                <a:buClr>
                  <a:srgbClr val="B3B73A"/>
                </a:buClr>
                <a:buSzPct val="50000"/>
                <a:buFontTx/>
                <a:buChar char="–"/>
              </a:pPr>
              <a:r>
                <a:rPr lang="fr-FR" b="0">
                  <a:latin typeface="Calibri" charset="0"/>
                </a:rPr>
                <a:t>Rabat de protection de l’écran</a:t>
              </a:r>
            </a:p>
            <a:p>
              <a:pPr marL="1143000" lvl="2" indent="-228600" algn="l" eaLnBrk="0" hangingPunct="0">
                <a:spcBef>
                  <a:spcPct val="5000"/>
                </a:spcBef>
                <a:buClr>
                  <a:srgbClr val="B3B73A"/>
                </a:buClr>
                <a:buSzPct val="50000"/>
                <a:buFontTx/>
                <a:buChar char="–"/>
              </a:pPr>
              <a:r>
                <a:rPr lang="fr-FR" b="0">
                  <a:latin typeface="Calibri" charset="0"/>
                </a:rPr>
                <a:t>Protection spécifique du connecteur d’antenne</a:t>
              </a:r>
            </a:p>
            <a:p>
              <a:pPr marL="1143000" lvl="2" indent="-228600" algn="l" eaLnBrk="0" hangingPunct="0">
                <a:spcBef>
                  <a:spcPct val="5000"/>
                </a:spcBef>
                <a:buClr>
                  <a:srgbClr val="B3B73A"/>
                </a:buClr>
                <a:buSzPct val="50000"/>
                <a:buFontTx/>
                <a:buChar char="–"/>
              </a:pPr>
              <a:r>
                <a:rPr lang="fr-FR" b="0">
                  <a:latin typeface="Calibri" charset="0"/>
                </a:rPr>
                <a:t>Support du stylet</a:t>
              </a:r>
            </a:p>
            <a:p>
              <a:pPr marL="1143000" lvl="2" indent="-228600" algn="l" eaLnBrk="0" hangingPunct="0">
                <a:spcBef>
                  <a:spcPct val="5000"/>
                </a:spcBef>
                <a:buClr>
                  <a:srgbClr val="B3B73A"/>
                </a:buClr>
                <a:buSzPct val="50000"/>
                <a:buFontTx/>
                <a:buChar char="–"/>
              </a:pPr>
              <a:r>
                <a:rPr lang="fr-FR" b="0">
                  <a:latin typeface="Calibri" charset="0"/>
                </a:rPr>
                <a:t>Sangle intégrée et accroche ceinture </a:t>
              </a:r>
              <a:endParaRPr lang="en-US" b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Arial" charset="0"/>
                <a:buNone/>
              </a:pPr>
              <a:endParaRPr lang="fr-FR" sz="2100">
                <a:latin typeface="Calibri" charset="0"/>
              </a:endParaRPr>
            </a:p>
          </p:txBody>
        </p:sp>
        <p:pic>
          <p:nvPicPr>
            <p:cNvPr id="15" name="Image 14" descr="ombre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53299" y="5867400"/>
              <a:ext cx="1549401" cy="487594"/>
            </a:xfrm>
            <a:prstGeom prst="rect">
              <a:avLst/>
            </a:prstGeom>
          </p:spPr>
        </p:pic>
        <p:pic>
          <p:nvPicPr>
            <p:cNvPr id="21" name="Image 20" descr="house long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93093" y="2921781"/>
              <a:ext cx="1474426" cy="339146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76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8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Line 40"/>
          <p:cNvSpPr>
            <a:spLocks noChangeShapeType="1"/>
          </p:cNvSpPr>
          <p:nvPr/>
        </p:nvSpPr>
        <p:spPr bwMode="auto">
          <a:xfrm>
            <a:off x="7264400" y="6654800"/>
            <a:ext cx="0" cy="203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 descr="cou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Rectangle 39"/>
          <p:cNvSpPr txBox="1">
            <a:spLocks noChangeArrowheads="1"/>
          </p:cNvSpPr>
          <p:nvPr/>
        </p:nvSpPr>
        <p:spPr bwMode="auto">
          <a:xfrm>
            <a:off x="1501775" y="1409700"/>
            <a:ext cx="6638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>Catalogue Produits</a:t>
            </a:r>
            <a:r>
              <a:rPr kumimoji="0" lang="fr-FR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/>
            </a:r>
            <a:br>
              <a:rPr kumimoji="0" lang="fr-FR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</a:br>
            <a: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/>
            </a:r>
            <a:b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</a:b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srgbClr val="34AAB4"/>
              </a:solidFill>
              <a:effectLst/>
              <a:uLnTx/>
              <a:uFillTx/>
              <a:latin typeface="Calibri" charset="0"/>
              <a:ea typeface="+mj-ea"/>
              <a:cs typeface="+mj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133600" y="1930400"/>
            <a:ext cx="642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De l’index du compteur au Smart </a:t>
            </a:r>
            <a:r>
              <a:rPr lang="fr-FR" sz="1200" i="1" dirty="0" err="1" smtClean="0"/>
              <a:t>Metering</a:t>
            </a:r>
            <a:endParaRPr lang="fr-FR" sz="1200" i="1" dirty="0"/>
          </a:p>
        </p:txBody>
      </p:sp>
    </p:spTree>
  </p:cSld>
  <p:clrMapOvr>
    <a:masterClrMapping/>
  </p:clrMapOvr>
  <p:transition advTm="907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82" name="Picture 2" descr="m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4550" y="3067050"/>
            <a:ext cx="642938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83" name="Rectangle 3"/>
          <p:cNvSpPr>
            <a:spLocks noChangeArrowheads="1"/>
          </p:cNvSpPr>
          <p:nvPr/>
        </p:nvSpPr>
        <p:spPr bwMode="auto">
          <a:xfrm>
            <a:off x="555625" y="2737030"/>
            <a:ext cx="6688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100" dirty="0">
                <a:latin typeface="Calibri" charset="0"/>
              </a:rPr>
              <a:t>Ecran couleur tactile Full VGA </a:t>
            </a:r>
            <a:br>
              <a:rPr lang="fr-FR" sz="2100" dirty="0">
                <a:latin typeface="Calibri" charset="0"/>
              </a:rPr>
            </a:br>
            <a:r>
              <a:rPr lang="fr-FR" sz="2100" dirty="0">
                <a:latin typeface="Calibri" charset="0"/>
              </a:rPr>
              <a:t>480X640</a:t>
            </a:r>
            <a:endParaRPr lang="en-US" sz="2100" dirty="0">
              <a:latin typeface="Calibri" charset="0"/>
            </a:endParaRPr>
          </a:p>
        </p:txBody>
      </p:sp>
      <p:grpSp>
        <p:nvGrpSpPr>
          <p:cNvPr id="2" name="Group 97"/>
          <p:cNvGrpSpPr>
            <a:grpSpLocks/>
          </p:cNvGrpSpPr>
          <p:nvPr/>
        </p:nvGrpSpPr>
        <p:grpSpPr bwMode="auto">
          <a:xfrm>
            <a:off x="6248400" y="4851400"/>
            <a:ext cx="2182813" cy="696913"/>
            <a:chOff x="3936" y="3056"/>
            <a:chExt cx="1375" cy="439"/>
          </a:xfrm>
        </p:grpSpPr>
        <p:sp>
          <p:nvSpPr>
            <p:cNvPr id="24638" name="Line 11"/>
            <p:cNvSpPr>
              <a:spLocks noChangeShapeType="1"/>
            </p:cNvSpPr>
            <p:nvPr/>
          </p:nvSpPr>
          <p:spPr bwMode="auto">
            <a:xfrm flipV="1">
              <a:off x="5146" y="3056"/>
              <a:ext cx="156" cy="73"/>
            </a:xfrm>
            <a:prstGeom prst="line">
              <a:avLst/>
            </a:prstGeom>
            <a:noFill/>
            <a:ln w="28575">
              <a:solidFill>
                <a:srgbClr val="1EC0E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639" name="Line 12"/>
            <p:cNvSpPr>
              <a:spLocks noChangeShapeType="1"/>
            </p:cNvSpPr>
            <p:nvPr/>
          </p:nvSpPr>
          <p:spPr bwMode="auto">
            <a:xfrm>
              <a:off x="5146" y="3270"/>
              <a:ext cx="165" cy="0"/>
            </a:xfrm>
            <a:prstGeom prst="line">
              <a:avLst/>
            </a:prstGeom>
            <a:noFill/>
            <a:ln w="28575">
              <a:solidFill>
                <a:srgbClr val="1EC0E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640" name="Line 13"/>
            <p:cNvSpPr>
              <a:spLocks noChangeShapeType="1"/>
            </p:cNvSpPr>
            <p:nvPr/>
          </p:nvSpPr>
          <p:spPr bwMode="auto">
            <a:xfrm>
              <a:off x="5146" y="3412"/>
              <a:ext cx="146" cy="83"/>
            </a:xfrm>
            <a:prstGeom prst="line">
              <a:avLst/>
            </a:prstGeom>
            <a:noFill/>
            <a:ln w="28575">
              <a:solidFill>
                <a:srgbClr val="1EC0E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641" name="Line 15"/>
            <p:cNvSpPr>
              <a:spLocks noChangeShapeType="1"/>
            </p:cNvSpPr>
            <p:nvPr/>
          </p:nvSpPr>
          <p:spPr bwMode="auto">
            <a:xfrm rot="10800000" flipV="1">
              <a:off x="3946" y="3422"/>
              <a:ext cx="156" cy="73"/>
            </a:xfrm>
            <a:prstGeom prst="line">
              <a:avLst/>
            </a:prstGeom>
            <a:noFill/>
            <a:ln w="28575">
              <a:solidFill>
                <a:srgbClr val="1EC0E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642" name="Line 16"/>
            <p:cNvSpPr>
              <a:spLocks noChangeShapeType="1"/>
            </p:cNvSpPr>
            <p:nvPr/>
          </p:nvSpPr>
          <p:spPr bwMode="auto">
            <a:xfrm rot="10800000">
              <a:off x="3936" y="3282"/>
              <a:ext cx="165" cy="0"/>
            </a:xfrm>
            <a:prstGeom prst="line">
              <a:avLst/>
            </a:prstGeom>
            <a:noFill/>
            <a:ln w="28575">
              <a:solidFill>
                <a:srgbClr val="1EC0E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643" name="Line 17"/>
            <p:cNvSpPr>
              <a:spLocks noChangeShapeType="1"/>
            </p:cNvSpPr>
            <p:nvPr/>
          </p:nvSpPr>
          <p:spPr bwMode="auto">
            <a:xfrm rot="10800000">
              <a:off x="3956" y="3056"/>
              <a:ext cx="146" cy="83"/>
            </a:xfrm>
            <a:prstGeom prst="line">
              <a:avLst/>
            </a:prstGeom>
            <a:noFill/>
            <a:ln w="28575">
              <a:solidFill>
                <a:srgbClr val="1EC0E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78898" name="Rectangle 18"/>
          <p:cNvSpPr>
            <a:spLocks noChangeArrowheads="1"/>
          </p:cNvSpPr>
          <p:nvPr/>
        </p:nvSpPr>
        <p:spPr bwMode="auto">
          <a:xfrm>
            <a:off x="555625" y="3966632"/>
            <a:ext cx="6688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en-US" sz="2100" dirty="0" err="1">
                <a:latin typeface="Calibri" charset="0"/>
              </a:rPr>
              <a:t>Pavé</a:t>
            </a:r>
            <a:r>
              <a:rPr lang="en-US" sz="2100" dirty="0">
                <a:latin typeface="Calibri" charset="0"/>
              </a:rPr>
              <a:t> </a:t>
            </a:r>
            <a:r>
              <a:rPr lang="en-US" sz="2100" dirty="0" err="1">
                <a:latin typeface="Calibri" charset="0"/>
              </a:rPr>
              <a:t>numérique</a:t>
            </a:r>
            <a:r>
              <a:rPr lang="en-US" sz="2100" dirty="0">
                <a:latin typeface="Calibri" charset="0"/>
              </a:rPr>
              <a:t> et </a:t>
            </a:r>
            <a:r>
              <a:rPr lang="en-US" sz="2100" dirty="0" err="1">
                <a:latin typeface="Calibri" charset="0"/>
              </a:rPr>
              <a:t>alphabétique</a:t>
            </a:r>
            <a:endParaRPr lang="en-US" sz="2100" dirty="0">
              <a:latin typeface="Calibri" charset="0"/>
            </a:endParaRPr>
          </a:p>
        </p:txBody>
      </p:sp>
      <p:pic>
        <p:nvPicPr>
          <p:cNvPr id="378899" name="Picture 19" descr="main jau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01495">
            <a:off x="5902325" y="4329113"/>
            <a:ext cx="700088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1" name="Picture 21" descr="m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7250" y="3567113"/>
            <a:ext cx="64293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5" name="Picture 25" descr="main"/>
          <p:cNvPicPr>
            <a:picLocks noChangeAspect="1" noChangeArrowheads="1"/>
          </p:cNvPicPr>
          <p:nvPr/>
        </p:nvPicPr>
        <p:blipFill>
          <a:blip r:embed="rId5" cstate="print">
            <a:lum bright="42000" contrast="18000"/>
          </a:blip>
          <a:srcRect/>
          <a:stretch>
            <a:fillRect/>
          </a:stretch>
        </p:blipFill>
        <p:spPr bwMode="auto">
          <a:xfrm rot="2534909">
            <a:off x="6102350" y="2259013"/>
            <a:ext cx="58261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6" name="Rectangle 29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Ergonomie</a:t>
            </a:r>
          </a:p>
        </p:txBody>
      </p:sp>
      <p:pic>
        <p:nvPicPr>
          <p:cNvPr id="24590" name="Picture 170" descr="Sans titre-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6550" y="4241800"/>
            <a:ext cx="6223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9" name="Grouper 138"/>
          <p:cNvGrpSpPr/>
          <p:nvPr/>
        </p:nvGrpSpPr>
        <p:grpSpPr>
          <a:xfrm>
            <a:off x="558800" y="203448"/>
            <a:ext cx="8153400" cy="6171952"/>
            <a:chOff x="558800" y="203448"/>
            <a:chExt cx="8153400" cy="6171952"/>
          </a:xfrm>
        </p:grpSpPr>
        <p:pic>
          <p:nvPicPr>
            <p:cNvPr id="68" name="Image 67" descr="ombre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28695" y="5791200"/>
              <a:ext cx="2383505" cy="584200"/>
            </a:xfrm>
            <a:prstGeom prst="rect">
              <a:avLst/>
            </a:prstGeom>
          </p:spPr>
        </p:pic>
        <p:grpSp>
          <p:nvGrpSpPr>
            <p:cNvPr id="138" name="Grouper 137"/>
            <p:cNvGrpSpPr/>
            <p:nvPr/>
          </p:nvGrpSpPr>
          <p:grpSpPr>
            <a:xfrm>
              <a:off x="558800" y="203448"/>
              <a:ext cx="7670801" cy="5979039"/>
              <a:chOff x="558800" y="203448"/>
              <a:chExt cx="7670801" cy="5979039"/>
            </a:xfrm>
          </p:grpSpPr>
          <p:sp>
            <p:nvSpPr>
              <p:cNvPr id="24637" name="Rectangle 8"/>
              <p:cNvSpPr>
                <a:spLocks noChangeArrowheads="1"/>
              </p:cNvSpPr>
              <p:nvPr/>
            </p:nvSpPr>
            <p:spPr bwMode="auto">
              <a:xfrm>
                <a:off x="558800" y="1657350"/>
                <a:ext cx="5875338" cy="879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rIns="0">
                <a:prstTxWarp prst="textNoShape">
                  <a:avLst/>
                </a:prstTxWarp>
              </a:bodyPr>
              <a:lstStyle/>
              <a:p>
                <a:pPr marL="742950" lvl="1" indent="-285750" algn="l" eaLnBrk="0" hangingPunct="0">
                  <a:lnSpc>
                    <a:spcPct val="150000"/>
                  </a:lnSpc>
                  <a:spcBef>
                    <a:spcPct val="5000"/>
                  </a:spcBef>
                  <a:buClr>
                    <a:srgbClr val="B3B73A"/>
                  </a:buClr>
                  <a:buFontTx/>
                  <a:buChar char="&gt;"/>
                </a:pPr>
                <a:r>
                  <a:rPr lang="en-US" sz="2100" dirty="0">
                    <a:latin typeface="Calibri" charset="0"/>
                  </a:rPr>
                  <a:t>Module radio </a:t>
                </a:r>
                <a:r>
                  <a:rPr lang="en-US" sz="2100" dirty="0" err="1">
                    <a:latin typeface="Calibri" charset="0"/>
                  </a:rPr>
                  <a:t>intégré</a:t>
                </a:r>
                <a:r>
                  <a:rPr lang="en-US" sz="2100" dirty="0">
                    <a:latin typeface="Calibri" charset="0"/>
                  </a:rPr>
                  <a:t> au TSP</a:t>
                </a:r>
              </a:p>
              <a:p>
                <a:pPr marL="742950" lvl="1" indent="-285750" algn="l" eaLnBrk="0" hangingPunct="0">
                  <a:lnSpc>
                    <a:spcPct val="150000"/>
                  </a:lnSpc>
                  <a:spcBef>
                    <a:spcPct val="5000"/>
                  </a:spcBef>
                  <a:buClr>
                    <a:srgbClr val="B3B73A"/>
                  </a:buClr>
                  <a:buFontTx/>
                  <a:buChar char="&gt;"/>
                </a:pPr>
                <a:r>
                  <a:rPr lang="en-US" sz="2100" dirty="0">
                    <a:latin typeface="Calibri" charset="0"/>
                  </a:rPr>
                  <a:t>Alimentation RF </a:t>
                </a:r>
                <a:r>
                  <a:rPr lang="en-US" sz="2100" dirty="0" err="1">
                    <a:latin typeface="Calibri" charset="0"/>
                  </a:rPr>
                  <a:t>intégrée</a:t>
                </a:r>
                <a:endParaRPr lang="en-US" sz="2100" dirty="0">
                  <a:latin typeface="Calibri" charset="0"/>
                </a:endParaRPr>
              </a:p>
            </p:txBody>
          </p:sp>
          <p:pic>
            <p:nvPicPr>
              <p:cNvPr id="74" name="Image 73" descr="Nouveau TSP 2.pn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6407546" y="203448"/>
                <a:ext cx="1822055" cy="5979039"/>
              </a:xfrm>
              <a:prstGeom prst="rect">
                <a:avLst/>
              </a:prstGeom>
            </p:spPr>
          </p:pic>
          <p:pic>
            <p:nvPicPr>
              <p:cNvPr id="137" name="Image 136" descr="ecran2.psd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6917520" y="2832608"/>
                <a:ext cx="937429" cy="1202866"/>
              </a:xfrm>
              <a:prstGeom prst="rect">
                <a:avLst/>
              </a:prstGeom>
            </p:spPr>
          </p:pic>
        </p:grpSp>
      </p:grpSp>
      <p:grpSp>
        <p:nvGrpSpPr>
          <p:cNvPr id="143" name="Grouper 142"/>
          <p:cNvGrpSpPr/>
          <p:nvPr/>
        </p:nvGrpSpPr>
        <p:grpSpPr>
          <a:xfrm>
            <a:off x="547688" y="4408135"/>
            <a:ext cx="7398126" cy="1439156"/>
            <a:chOff x="547688" y="4408135"/>
            <a:chExt cx="7398126" cy="1439156"/>
          </a:xfrm>
        </p:grpSpPr>
        <p:sp>
          <p:nvSpPr>
            <p:cNvPr id="378907" name="Rectangle 27"/>
            <p:cNvSpPr>
              <a:spLocks noChangeArrowheads="1"/>
            </p:cNvSpPr>
            <p:nvPr/>
          </p:nvSpPr>
          <p:spPr bwMode="auto">
            <a:xfrm>
              <a:off x="547688" y="4463520"/>
              <a:ext cx="4732337" cy="536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en-US" sz="2100" dirty="0">
                  <a:latin typeface="Calibri" charset="0"/>
                </a:rPr>
                <a:t>Clavier </a:t>
              </a:r>
              <a:r>
                <a:rPr lang="fr-FR" sz="2100" dirty="0" err="1">
                  <a:latin typeface="Calibri" charset="0"/>
                </a:rPr>
                <a:t>rétro-éclairé</a:t>
              </a:r>
              <a:r>
                <a:rPr lang="fr-FR" sz="2100" dirty="0">
                  <a:latin typeface="Calibri" charset="0"/>
                </a:rPr>
                <a:t> 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Tx/>
                <a:buBlip>
                  <a:blip r:embed="rId10"/>
                </a:buBlip>
              </a:pPr>
              <a:endParaRPr lang="en-US" sz="2100" dirty="0">
                <a:latin typeface="Calibri" charset="0"/>
              </a:endParaRPr>
            </a:p>
          </p:txBody>
        </p:sp>
        <p:grpSp>
          <p:nvGrpSpPr>
            <p:cNvPr id="136" name="Grouper 135"/>
            <p:cNvGrpSpPr/>
            <p:nvPr/>
          </p:nvGrpSpPr>
          <p:grpSpPr>
            <a:xfrm>
              <a:off x="6967009" y="4408135"/>
              <a:ext cx="978805" cy="1439156"/>
              <a:chOff x="4257675" y="4475868"/>
              <a:chExt cx="978805" cy="1439156"/>
            </a:xfrm>
          </p:grpSpPr>
          <p:sp>
            <p:nvSpPr>
              <p:cNvPr id="24591" name="AutoShape 45"/>
              <p:cNvSpPr>
                <a:spLocks noChangeArrowheads="1"/>
              </p:cNvSpPr>
              <p:nvPr/>
            </p:nvSpPr>
            <p:spPr bwMode="auto">
              <a:xfrm>
                <a:off x="4457700" y="4921780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5" name="AutoShape 45"/>
              <p:cNvSpPr>
                <a:spLocks noChangeArrowheads="1"/>
              </p:cNvSpPr>
              <p:nvPr/>
            </p:nvSpPr>
            <p:spPr bwMode="auto">
              <a:xfrm>
                <a:off x="4673600" y="4930247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6" name="AutoShape 45"/>
              <p:cNvSpPr>
                <a:spLocks noChangeArrowheads="1"/>
              </p:cNvSpPr>
              <p:nvPr/>
            </p:nvSpPr>
            <p:spPr bwMode="auto">
              <a:xfrm rot="10602057">
                <a:off x="4868333" y="4917547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7" name="AutoShape 45"/>
              <p:cNvSpPr>
                <a:spLocks noChangeArrowheads="1"/>
              </p:cNvSpPr>
              <p:nvPr/>
            </p:nvSpPr>
            <p:spPr bwMode="auto">
              <a:xfrm>
                <a:off x="4464050" y="5061480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8" name="AutoShape 45"/>
              <p:cNvSpPr>
                <a:spLocks noChangeArrowheads="1"/>
              </p:cNvSpPr>
              <p:nvPr/>
            </p:nvSpPr>
            <p:spPr bwMode="auto">
              <a:xfrm>
                <a:off x="4679950" y="5057247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79" name="AutoShape 45"/>
              <p:cNvSpPr>
                <a:spLocks noChangeArrowheads="1"/>
              </p:cNvSpPr>
              <p:nvPr/>
            </p:nvSpPr>
            <p:spPr bwMode="auto">
              <a:xfrm rot="10602057">
                <a:off x="4874683" y="5044547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0" name="AutoShape 45"/>
              <p:cNvSpPr>
                <a:spLocks noChangeArrowheads="1"/>
              </p:cNvSpPr>
              <p:nvPr/>
            </p:nvSpPr>
            <p:spPr bwMode="auto">
              <a:xfrm>
                <a:off x="4473575" y="5188480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1" name="AutoShape 45"/>
              <p:cNvSpPr>
                <a:spLocks noChangeArrowheads="1"/>
              </p:cNvSpPr>
              <p:nvPr/>
            </p:nvSpPr>
            <p:spPr bwMode="auto">
              <a:xfrm>
                <a:off x="4679950" y="5184247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2" name="AutoShape 45"/>
              <p:cNvSpPr>
                <a:spLocks noChangeArrowheads="1"/>
              </p:cNvSpPr>
              <p:nvPr/>
            </p:nvSpPr>
            <p:spPr bwMode="auto">
              <a:xfrm rot="10602057">
                <a:off x="4884208" y="5171547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3" name="AutoShape 45"/>
              <p:cNvSpPr>
                <a:spLocks noChangeArrowheads="1"/>
              </p:cNvSpPr>
              <p:nvPr/>
            </p:nvSpPr>
            <p:spPr bwMode="auto">
              <a:xfrm>
                <a:off x="4257675" y="4918605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4" name="AutoShape 45"/>
              <p:cNvSpPr>
                <a:spLocks noChangeArrowheads="1"/>
              </p:cNvSpPr>
              <p:nvPr/>
            </p:nvSpPr>
            <p:spPr bwMode="auto">
              <a:xfrm>
                <a:off x="4257675" y="5048780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5" name="AutoShape 45"/>
              <p:cNvSpPr>
                <a:spLocks noChangeArrowheads="1"/>
              </p:cNvSpPr>
              <p:nvPr/>
            </p:nvSpPr>
            <p:spPr bwMode="auto">
              <a:xfrm>
                <a:off x="4267200" y="5178955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6" name="AutoShape 45"/>
              <p:cNvSpPr>
                <a:spLocks noChangeArrowheads="1"/>
              </p:cNvSpPr>
              <p:nvPr/>
            </p:nvSpPr>
            <p:spPr bwMode="auto">
              <a:xfrm rot="21259390">
                <a:off x="5057622" y="4897490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7" name="AutoShape 45"/>
              <p:cNvSpPr>
                <a:spLocks noChangeArrowheads="1"/>
              </p:cNvSpPr>
              <p:nvPr/>
            </p:nvSpPr>
            <p:spPr bwMode="auto">
              <a:xfrm rot="21259390">
                <a:off x="5070498" y="5027026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88" name="AutoShape 45"/>
              <p:cNvSpPr>
                <a:spLocks noChangeArrowheads="1"/>
              </p:cNvSpPr>
              <p:nvPr/>
            </p:nvSpPr>
            <p:spPr bwMode="auto">
              <a:xfrm rot="21259390">
                <a:off x="5076978" y="5149270"/>
                <a:ext cx="139700" cy="77788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0" name="AutoShape 45"/>
              <p:cNvSpPr>
                <a:spLocks noChangeArrowheads="1"/>
              </p:cNvSpPr>
              <p:nvPr/>
            </p:nvSpPr>
            <p:spPr bwMode="auto">
              <a:xfrm>
                <a:off x="4438650" y="5312304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1" name="AutoShape 45"/>
              <p:cNvSpPr>
                <a:spLocks noChangeArrowheads="1"/>
              </p:cNvSpPr>
              <p:nvPr/>
            </p:nvSpPr>
            <p:spPr bwMode="auto">
              <a:xfrm>
                <a:off x="4603750" y="5315479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2" name="AutoShape 45"/>
              <p:cNvSpPr>
                <a:spLocks noChangeArrowheads="1"/>
              </p:cNvSpPr>
              <p:nvPr/>
            </p:nvSpPr>
            <p:spPr bwMode="auto">
              <a:xfrm>
                <a:off x="4267200" y="5312304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3" name="AutoShape 45"/>
              <p:cNvSpPr>
                <a:spLocks noChangeArrowheads="1"/>
              </p:cNvSpPr>
              <p:nvPr/>
            </p:nvSpPr>
            <p:spPr bwMode="auto">
              <a:xfrm rot="21311540">
                <a:off x="4771120" y="5310768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4" name="AutoShape 45"/>
              <p:cNvSpPr>
                <a:spLocks noChangeArrowheads="1"/>
              </p:cNvSpPr>
              <p:nvPr/>
            </p:nvSpPr>
            <p:spPr bwMode="auto">
              <a:xfrm rot="21236662">
                <a:off x="4940273" y="5295927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5" name="AutoShape 45"/>
              <p:cNvSpPr>
                <a:spLocks noChangeArrowheads="1"/>
              </p:cNvSpPr>
              <p:nvPr/>
            </p:nvSpPr>
            <p:spPr bwMode="auto">
              <a:xfrm rot="21236662">
                <a:off x="5099955" y="5275740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7" name="AutoShape 45"/>
              <p:cNvSpPr>
                <a:spLocks noChangeArrowheads="1"/>
              </p:cNvSpPr>
              <p:nvPr/>
            </p:nvSpPr>
            <p:spPr bwMode="auto">
              <a:xfrm>
                <a:off x="4445000" y="5439303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8" name="AutoShape 45"/>
              <p:cNvSpPr>
                <a:spLocks noChangeArrowheads="1"/>
              </p:cNvSpPr>
              <p:nvPr/>
            </p:nvSpPr>
            <p:spPr bwMode="auto">
              <a:xfrm>
                <a:off x="4610100" y="5442478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9" name="AutoShape 45"/>
              <p:cNvSpPr>
                <a:spLocks noChangeArrowheads="1"/>
              </p:cNvSpPr>
              <p:nvPr/>
            </p:nvSpPr>
            <p:spPr bwMode="auto">
              <a:xfrm>
                <a:off x="4273550" y="5439303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1" name="AutoShape 45"/>
              <p:cNvSpPr>
                <a:spLocks noChangeArrowheads="1"/>
              </p:cNvSpPr>
              <p:nvPr/>
            </p:nvSpPr>
            <p:spPr bwMode="auto">
              <a:xfrm rot="21236662">
                <a:off x="4946623" y="5422926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2" name="AutoShape 45"/>
              <p:cNvSpPr>
                <a:spLocks noChangeArrowheads="1"/>
              </p:cNvSpPr>
              <p:nvPr/>
            </p:nvSpPr>
            <p:spPr bwMode="auto">
              <a:xfrm rot="21236662">
                <a:off x="5106305" y="5402739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3" name="AutoShape 45"/>
              <p:cNvSpPr>
                <a:spLocks noChangeArrowheads="1"/>
              </p:cNvSpPr>
              <p:nvPr/>
            </p:nvSpPr>
            <p:spPr bwMode="auto">
              <a:xfrm>
                <a:off x="4441825" y="5572654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" name="AutoShape 45"/>
              <p:cNvSpPr>
                <a:spLocks noChangeArrowheads="1"/>
              </p:cNvSpPr>
              <p:nvPr/>
            </p:nvSpPr>
            <p:spPr bwMode="auto">
              <a:xfrm>
                <a:off x="4606925" y="5575829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5" name="AutoShape 45"/>
              <p:cNvSpPr>
                <a:spLocks noChangeArrowheads="1"/>
              </p:cNvSpPr>
              <p:nvPr/>
            </p:nvSpPr>
            <p:spPr bwMode="auto">
              <a:xfrm>
                <a:off x="4270375" y="5572654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7" name="AutoShape 45"/>
              <p:cNvSpPr>
                <a:spLocks noChangeArrowheads="1"/>
              </p:cNvSpPr>
              <p:nvPr/>
            </p:nvSpPr>
            <p:spPr bwMode="auto">
              <a:xfrm rot="21236662">
                <a:off x="4943448" y="5556277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8" name="AutoShape 45"/>
              <p:cNvSpPr>
                <a:spLocks noChangeArrowheads="1"/>
              </p:cNvSpPr>
              <p:nvPr/>
            </p:nvSpPr>
            <p:spPr bwMode="auto">
              <a:xfrm rot="21236662">
                <a:off x="5103130" y="5536090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9" name="AutoShape 45"/>
              <p:cNvSpPr>
                <a:spLocks noChangeArrowheads="1"/>
              </p:cNvSpPr>
              <p:nvPr/>
            </p:nvSpPr>
            <p:spPr bwMode="auto">
              <a:xfrm>
                <a:off x="4451350" y="5702829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0" name="AutoShape 45"/>
              <p:cNvSpPr>
                <a:spLocks noChangeArrowheads="1"/>
              </p:cNvSpPr>
              <p:nvPr/>
            </p:nvSpPr>
            <p:spPr bwMode="auto">
              <a:xfrm>
                <a:off x="4616450" y="5706004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1" name="AutoShape 45"/>
              <p:cNvSpPr>
                <a:spLocks noChangeArrowheads="1"/>
              </p:cNvSpPr>
              <p:nvPr/>
            </p:nvSpPr>
            <p:spPr bwMode="auto">
              <a:xfrm>
                <a:off x="4279900" y="5702829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0" name="AutoShape 45"/>
              <p:cNvSpPr>
                <a:spLocks noChangeArrowheads="1"/>
              </p:cNvSpPr>
              <p:nvPr/>
            </p:nvSpPr>
            <p:spPr bwMode="auto">
              <a:xfrm rot="21561039">
                <a:off x="4780679" y="5437999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6" name="AutoShape 45"/>
              <p:cNvSpPr>
                <a:spLocks noChangeArrowheads="1"/>
              </p:cNvSpPr>
              <p:nvPr/>
            </p:nvSpPr>
            <p:spPr bwMode="auto">
              <a:xfrm rot="21561039">
                <a:off x="4774192" y="5570768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2" name="AutoShape 45"/>
              <p:cNvSpPr>
                <a:spLocks noChangeArrowheads="1"/>
              </p:cNvSpPr>
              <p:nvPr/>
            </p:nvSpPr>
            <p:spPr bwMode="auto">
              <a:xfrm rot="21561039">
                <a:off x="4777428" y="5701291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3" name="AutoShape 45"/>
              <p:cNvSpPr>
                <a:spLocks noChangeArrowheads="1"/>
              </p:cNvSpPr>
              <p:nvPr/>
            </p:nvSpPr>
            <p:spPr bwMode="auto">
              <a:xfrm rot="21236662">
                <a:off x="4952973" y="5686452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4" name="AutoShape 45"/>
              <p:cNvSpPr>
                <a:spLocks noChangeArrowheads="1"/>
              </p:cNvSpPr>
              <p:nvPr/>
            </p:nvSpPr>
            <p:spPr bwMode="auto">
              <a:xfrm rot="21236662">
                <a:off x="5112655" y="5666265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5" name="AutoShape 45"/>
              <p:cNvSpPr>
                <a:spLocks noChangeArrowheads="1"/>
              </p:cNvSpPr>
              <p:nvPr/>
            </p:nvSpPr>
            <p:spPr bwMode="auto">
              <a:xfrm>
                <a:off x="4527550" y="5836179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6" name="AutoShape 45"/>
              <p:cNvSpPr>
                <a:spLocks noChangeArrowheads="1"/>
              </p:cNvSpPr>
              <p:nvPr/>
            </p:nvSpPr>
            <p:spPr bwMode="auto">
              <a:xfrm>
                <a:off x="4702175" y="5833004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7" name="AutoShape 45"/>
              <p:cNvSpPr>
                <a:spLocks noChangeArrowheads="1"/>
              </p:cNvSpPr>
              <p:nvPr/>
            </p:nvSpPr>
            <p:spPr bwMode="auto">
              <a:xfrm>
                <a:off x="4356100" y="5836179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8" name="AutoShape 45"/>
              <p:cNvSpPr>
                <a:spLocks noChangeArrowheads="1"/>
              </p:cNvSpPr>
              <p:nvPr/>
            </p:nvSpPr>
            <p:spPr bwMode="auto">
              <a:xfrm rot="21311540">
                <a:off x="4875895" y="5828292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19" name="AutoShape 45"/>
              <p:cNvSpPr>
                <a:spLocks noChangeArrowheads="1"/>
              </p:cNvSpPr>
              <p:nvPr/>
            </p:nvSpPr>
            <p:spPr bwMode="auto">
              <a:xfrm rot="21236662">
                <a:off x="5051398" y="5810277"/>
                <a:ext cx="123825" cy="7884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25" name="Triangle isocèle 124"/>
              <p:cNvSpPr/>
              <p:nvPr/>
            </p:nvSpPr>
            <p:spPr bwMode="auto">
              <a:xfrm rot="15663731">
                <a:off x="4767578" y="4689436"/>
                <a:ext cx="250345" cy="119926"/>
              </a:xfrm>
              <a:prstGeom prst="triangle">
                <a:avLst/>
              </a:prstGeom>
              <a:noFill/>
              <a:ln w="9525" cap="flat" cmpd="sng" algn="ctr">
                <a:solidFill>
                  <a:srgbClr val="34AA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126" name="Triangle isocèle 125"/>
              <p:cNvSpPr/>
              <p:nvPr/>
            </p:nvSpPr>
            <p:spPr bwMode="auto">
              <a:xfrm rot="5936269" flipH="1">
                <a:off x="4450175" y="4711188"/>
                <a:ext cx="246208" cy="111712"/>
              </a:xfrm>
              <a:prstGeom prst="triangle">
                <a:avLst/>
              </a:prstGeom>
              <a:noFill/>
              <a:ln w="9525" cap="flat" cmpd="sng" algn="ctr">
                <a:solidFill>
                  <a:srgbClr val="34AA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127" name="Forme libre 126"/>
              <p:cNvSpPr/>
              <p:nvPr/>
            </p:nvSpPr>
            <p:spPr bwMode="auto">
              <a:xfrm>
                <a:off x="4610100" y="4781550"/>
                <a:ext cx="269875" cy="82550"/>
              </a:xfrm>
              <a:custGeom>
                <a:avLst/>
                <a:gdLst>
                  <a:gd name="connsiteX0" fmla="*/ 69850 w 269875"/>
                  <a:gd name="connsiteY0" fmla="*/ 0 h 82550"/>
                  <a:gd name="connsiteX1" fmla="*/ 184150 w 269875"/>
                  <a:gd name="connsiteY1" fmla="*/ 0 h 82550"/>
                  <a:gd name="connsiteX2" fmla="*/ 269875 w 269875"/>
                  <a:gd name="connsiteY2" fmla="*/ 73025 h 82550"/>
                  <a:gd name="connsiteX3" fmla="*/ 0 w 269875"/>
                  <a:gd name="connsiteY3" fmla="*/ 82550 h 82550"/>
                  <a:gd name="connsiteX4" fmla="*/ 69850 w 269875"/>
                  <a:gd name="connsiteY4" fmla="*/ 0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75" h="82550">
                    <a:moveTo>
                      <a:pt x="69850" y="0"/>
                    </a:moveTo>
                    <a:lnTo>
                      <a:pt x="184150" y="0"/>
                    </a:lnTo>
                    <a:lnTo>
                      <a:pt x="269875" y="73025"/>
                    </a:lnTo>
                    <a:lnTo>
                      <a:pt x="0" y="82550"/>
                    </a:lnTo>
                    <a:lnTo>
                      <a:pt x="69850" y="0"/>
                    </a:lnTo>
                    <a:close/>
                  </a:path>
                </a:pathLst>
              </a:custGeom>
              <a:noFill/>
              <a:ln w="9525" cap="flat" cmpd="sng" algn="ctr">
                <a:solidFill>
                  <a:srgbClr val="34AA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128" name="Forme libre 127"/>
              <p:cNvSpPr/>
              <p:nvPr/>
            </p:nvSpPr>
            <p:spPr bwMode="auto">
              <a:xfrm rot="21436699" flipV="1">
                <a:off x="4610101" y="4638675"/>
                <a:ext cx="247650" cy="82550"/>
              </a:xfrm>
              <a:custGeom>
                <a:avLst/>
                <a:gdLst>
                  <a:gd name="connsiteX0" fmla="*/ 69850 w 269875"/>
                  <a:gd name="connsiteY0" fmla="*/ 0 h 82550"/>
                  <a:gd name="connsiteX1" fmla="*/ 184150 w 269875"/>
                  <a:gd name="connsiteY1" fmla="*/ 0 h 82550"/>
                  <a:gd name="connsiteX2" fmla="*/ 269875 w 269875"/>
                  <a:gd name="connsiteY2" fmla="*/ 73025 h 82550"/>
                  <a:gd name="connsiteX3" fmla="*/ 0 w 269875"/>
                  <a:gd name="connsiteY3" fmla="*/ 82550 h 82550"/>
                  <a:gd name="connsiteX4" fmla="*/ 69850 w 269875"/>
                  <a:gd name="connsiteY4" fmla="*/ 0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875" h="82550">
                    <a:moveTo>
                      <a:pt x="69850" y="0"/>
                    </a:moveTo>
                    <a:lnTo>
                      <a:pt x="184150" y="0"/>
                    </a:lnTo>
                    <a:lnTo>
                      <a:pt x="269875" y="73025"/>
                    </a:lnTo>
                    <a:lnTo>
                      <a:pt x="0" y="82550"/>
                    </a:lnTo>
                    <a:lnTo>
                      <a:pt x="69850" y="0"/>
                    </a:lnTo>
                    <a:close/>
                  </a:path>
                </a:pathLst>
              </a:custGeom>
              <a:noFill/>
              <a:ln w="9525" cap="flat" cmpd="sng" algn="ctr">
                <a:solidFill>
                  <a:srgbClr val="34AA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129" name="AutoShape 45"/>
              <p:cNvSpPr>
                <a:spLocks noChangeArrowheads="1"/>
              </p:cNvSpPr>
              <p:nvPr/>
            </p:nvSpPr>
            <p:spPr bwMode="auto">
              <a:xfrm rot="1023952">
                <a:off x="4356100" y="4756680"/>
                <a:ext cx="88900" cy="113770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30" name="AutoShape 45"/>
              <p:cNvSpPr>
                <a:spLocks noChangeArrowheads="1"/>
              </p:cNvSpPr>
              <p:nvPr/>
            </p:nvSpPr>
            <p:spPr bwMode="auto">
              <a:xfrm rot="20576048" flipH="1">
                <a:off x="5022850" y="4728106"/>
                <a:ext cx="88900" cy="113770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31" name="AutoShape 45"/>
              <p:cNvSpPr>
                <a:spLocks noChangeArrowheads="1"/>
              </p:cNvSpPr>
              <p:nvPr/>
            </p:nvSpPr>
            <p:spPr bwMode="auto">
              <a:xfrm rot="769739">
                <a:off x="4349750" y="4623330"/>
                <a:ext cx="127000" cy="94720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32" name="AutoShape 45"/>
              <p:cNvSpPr>
                <a:spLocks noChangeArrowheads="1"/>
              </p:cNvSpPr>
              <p:nvPr/>
            </p:nvSpPr>
            <p:spPr bwMode="auto">
              <a:xfrm rot="20830261" flipH="1">
                <a:off x="4975225" y="4597930"/>
                <a:ext cx="127000" cy="94720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33" name="Forme libre 132"/>
              <p:cNvSpPr/>
              <p:nvPr/>
            </p:nvSpPr>
            <p:spPr bwMode="auto">
              <a:xfrm>
                <a:off x="4540251" y="4486274"/>
                <a:ext cx="374650" cy="111125"/>
              </a:xfrm>
              <a:custGeom>
                <a:avLst/>
                <a:gdLst>
                  <a:gd name="connsiteX0" fmla="*/ 22225 w 377825"/>
                  <a:gd name="connsiteY0" fmla="*/ 3175 h 107950"/>
                  <a:gd name="connsiteX1" fmla="*/ 355600 w 377825"/>
                  <a:gd name="connsiteY1" fmla="*/ 0 h 107950"/>
                  <a:gd name="connsiteX2" fmla="*/ 377825 w 377825"/>
                  <a:gd name="connsiteY2" fmla="*/ 98425 h 107950"/>
                  <a:gd name="connsiteX3" fmla="*/ 0 w 377825"/>
                  <a:gd name="connsiteY3" fmla="*/ 107950 h 107950"/>
                  <a:gd name="connsiteX4" fmla="*/ 22225 w 377825"/>
                  <a:gd name="connsiteY4" fmla="*/ 3175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825" h="107950">
                    <a:moveTo>
                      <a:pt x="22225" y="3175"/>
                    </a:moveTo>
                    <a:lnTo>
                      <a:pt x="355600" y="0"/>
                    </a:lnTo>
                    <a:lnTo>
                      <a:pt x="377825" y="98425"/>
                    </a:lnTo>
                    <a:lnTo>
                      <a:pt x="0" y="107950"/>
                    </a:lnTo>
                    <a:lnTo>
                      <a:pt x="22225" y="3175"/>
                    </a:lnTo>
                    <a:close/>
                  </a:path>
                </a:pathLst>
              </a:custGeom>
              <a:noFill/>
              <a:ln w="9525" cap="flat" cmpd="sng" algn="ctr">
                <a:solidFill>
                  <a:srgbClr val="34AA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134" name="AutoShape 45"/>
              <p:cNvSpPr>
                <a:spLocks noChangeArrowheads="1"/>
              </p:cNvSpPr>
              <p:nvPr/>
            </p:nvSpPr>
            <p:spPr bwMode="auto">
              <a:xfrm>
                <a:off x="4959514" y="4475868"/>
                <a:ext cx="126189" cy="83527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35" name="AutoShape 45"/>
              <p:cNvSpPr>
                <a:spLocks noChangeArrowheads="1"/>
              </p:cNvSpPr>
              <p:nvPr/>
            </p:nvSpPr>
            <p:spPr bwMode="auto">
              <a:xfrm>
                <a:off x="4372139" y="4491743"/>
                <a:ext cx="126189" cy="83527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34AAB4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grpSp>
        <p:nvGrpSpPr>
          <p:cNvPr id="141" name="Grouper 140"/>
          <p:cNvGrpSpPr/>
          <p:nvPr/>
        </p:nvGrpSpPr>
        <p:grpSpPr>
          <a:xfrm>
            <a:off x="549275" y="2826240"/>
            <a:ext cx="7305675" cy="1221896"/>
            <a:chOff x="549275" y="2826240"/>
            <a:chExt cx="7305675" cy="1221896"/>
          </a:xfrm>
        </p:grpSpPr>
        <p:sp>
          <p:nvSpPr>
            <p:cNvPr id="24634" name="Rectangle 23"/>
            <p:cNvSpPr>
              <a:spLocks noChangeArrowheads="1"/>
            </p:cNvSpPr>
            <p:nvPr/>
          </p:nvSpPr>
          <p:spPr bwMode="auto">
            <a:xfrm>
              <a:off x="549275" y="3455457"/>
              <a:ext cx="6692900" cy="44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en-US" sz="2100" dirty="0" err="1">
                  <a:latin typeface="Calibri" charset="0"/>
                </a:rPr>
                <a:t>Ecran</a:t>
              </a:r>
              <a:r>
                <a:rPr lang="en-US" sz="2100" dirty="0">
                  <a:latin typeface="Calibri" charset="0"/>
                </a:rPr>
                <a:t> </a:t>
              </a:r>
              <a:r>
                <a:rPr lang="en-US" sz="2100" dirty="0" err="1">
                  <a:latin typeface="Calibri" charset="0"/>
                </a:rPr>
                <a:t>rétro-éclairé</a:t>
              </a:r>
              <a:r>
                <a:rPr lang="en-US" sz="2100" dirty="0">
                  <a:latin typeface="Calibri" charset="0"/>
                </a:rPr>
                <a:t> </a:t>
              </a:r>
            </a:p>
          </p:txBody>
        </p:sp>
        <p:pic>
          <p:nvPicPr>
            <p:cNvPr id="140" name="Image 139" descr="ecran1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902690" y="2826240"/>
              <a:ext cx="952260" cy="1221896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7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789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7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78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37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78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37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78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ChangeArrowheads="1"/>
          </p:cNvSpPr>
          <p:nvPr/>
        </p:nvSpPr>
        <p:spPr bwMode="auto">
          <a:xfrm>
            <a:off x="958850" y="1573213"/>
            <a:ext cx="6586538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en-US" sz="1900" dirty="0">
                <a:latin typeface="Calibri" charset="0"/>
              </a:rPr>
              <a:t>LA PUISSANCE</a:t>
            </a:r>
            <a:endParaRPr lang="en-US" sz="1900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en-US" b="0" dirty="0">
                <a:latin typeface="Calibri" charset="0"/>
              </a:rPr>
              <a:t>Process</a:t>
            </a:r>
            <a:r>
              <a:rPr lang="fr-FR" b="0" dirty="0" err="1">
                <a:latin typeface="Calibri" charset="0"/>
              </a:rPr>
              <a:t>eur</a:t>
            </a:r>
            <a:r>
              <a:rPr lang="fr-FR" b="0" dirty="0">
                <a:latin typeface="Calibri" charset="0"/>
              </a:rPr>
              <a:t> Intel TM </a:t>
            </a:r>
            <a:r>
              <a:rPr lang="fr-FR" b="0" dirty="0" err="1">
                <a:latin typeface="Calibri" charset="0"/>
              </a:rPr>
              <a:t>Xcale</a:t>
            </a:r>
            <a:r>
              <a:rPr lang="fr-FR" b="0" dirty="0">
                <a:latin typeface="Calibri" charset="0"/>
              </a:rPr>
              <a:t> PXA270 à </a:t>
            </a:r>
            <a:r>
              <a:rPr lang="fr-FR" b="0" dirty="0" smtClean="0">
                <a:latin typeface="Calibri" charset="0"/>
              </a:rPr>
              <a:t>624 </a:t>
            </a:r>
            <a:r>
              <a:rPr lang="fr-FR" b="0" dirty="0">
                <a:latin typeface="Calibri" charset="0"/>
              </a:rPr>
              <a:t>Mhz</a:t>
            </a:r>
            <a:endParaRPr lang="en-US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en-US" b="0" dirty="0">
                <a:latin typeface="Calibri" charset="0"/>
              </a:rPr>
              <a:t>OS WINDOWS Embedded CE 5.0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Blip>
                <a:blip r:embed="rId3"/>
              </a:buBlip>
            </a:pPr>
            <a:endParaRPr lang="fr-FR" b="0" dirty="0">
              <a:latin typeface="Calibri" charset="0"/>
            </a:endParaRPr>
          </a:p>
        </p:txBody>
      </p:sp>
      <p:sp>
        <p:nvSpPr>
          <p:cNvPr id="380932" name="Rectangle 4"/>
          <p:cNvSpPr>
            <a:spLocks noChangeArrowheads="1"/>
          </p:cNvSpPr>
          <p:nvPr/>
        </p:nvSpPr>
        <p:spPr bwMode="auto">
          <a:xfrm>
            <a:off x="933450" y="2747963"/>
            <a:ext cx="6586538" cy="197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en-US" sz="1900">
                <a:latin typeface="Calibri" charset="0"/>
              </a:rPr>
              <a:t>LA SECURITE DES DONNEES</a:t>
            </a:r>
            <a:endParaRPr lang="en-US" sz="1900" b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fr-FR" b="0">
                <a:latin typeface="Calibri" charset="0"/>
              </a:rPr>
              <a:t>Tournée sauvegardée dans la mémoire Flash</a:t>
            </a:r>
            <a:endParaRPr lang="en-US" b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fr-FR" b="0">
                <a:latin typeface="Calibri" charset="0"/>
              </a:rPr>
              <a:t>Trois dernières tournées stockées</a:t>
            </a:r>
            <a:endParaRPr lang="en-US" b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en-US" b="0">
                <a:latin typeface="Calibri" charset="0"/>
              </a:rPr>
              <a:t>Batterie de sauvegarde rechargeable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fr-FR" b="0">
                <a:latin typeface="Calibri" charset="0"/>
              </a:rPr>
              <a:t>Possibilité d’utilisation d’une carte SD</a:t>
            </a:r>
            <a:endParaRPr lang="en-US" b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</a:pPr>
            <a:endParaRPr lang="fr-FR" b="0">
              <a:latin typeface="Calibri" charset="0"/>
            </a:endParaRPr>
          </a:p>
        </p:txBody>
      </p:sp>
      <p:pic>
        <p:nvPicPr>
          <p:cNvPr id="380937" name="Picture 9" descr="ma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2513" y="5187950"/>
            <a:ext cx="642937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10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Performance 1/2</a:t>
            </a:r>
          </a:p>
        </p:txBody>
      </p:sp>
      <p:pic>
        <p:nvPicPr>
          <p:cNvPr id="25607" name="Picture 14" descr="Sans titre-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550" y="4241800"/>
            <a:ext cx="6223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er 12"/>
          <p:cNvGrpSpPr/>
          <p:nvPr/>
        </p:nvGrpSpPr>
        <p:grpSpPr>
          <a:xfrm>
            <a:off x="946150" y="2261658"/>
            <a:ext cx="7976954" cy="4064711"/>
            <a:chOff x="946150" y="2261658"/>
            <a:chExt cx="7976954" cy="4064711"/>
          </a:xfrm>
        </p:grpSpPr>
        <p:sp>
          <p:nvSpPr>
            <p:cNvPr id="25608" name="Rectangle 7"/>
            <p:cNvSpPr>
              <a:spLocks noChangeArrowheads="1"/>
            </p:cNvSpPr>
            <p:nvPr/>
          </p:nvSpPr>
          <p:spPr bwMode="auto">
            <a:xfrm>
              <a:off x="946150" y="4608513"/>
              <a:ext cx="6586538" cy="1287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 sz="1900">
                  <a:latin typeface="Calibri" charset="0"/>
                </a:rPr>
                <a:t>COMMUNICATION PC</a:t>
              </a:r>
              <a:endParaRPr lang="en-US" sz="1900" b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SzPct val="80000"/>
                <a:buFontTx/>
                <a:buChar char="&gt;"/>
              </a:pPr>
              <a:r>
                <a:rPr lang="en-US" b="0">
                  <a:latin typeface="Calibri" charset="0"/>
                </a:rPr>
                <a:t>Station de connex</a:t>
              </a:r>
              <a:r>
                <a:rPr lang="fr-FR" b="0">
                  <a:latin typeface="Calibri" charset="0"/>
                </a:rPr>
                <a:t>ion PC sur port USB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SzPct val="80000"/>
                <a:buFontTx/>
                <a:buChar char="&gt;"/>
              </a:pPr>
              <a:r>
                <a:rPr lang="fr-FR" b="0">
                  <a:latin typeface="Calibri" charset="0"/>
                </a:rPr>
                <a:t>Bluetooth class II intégré</a:t>
              </a:r>
              <a:endParaRPr lang="en-US" b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Tx/>
                <a:buBlip>
                  <a:blip r:embed="rId3"/>
                </a:buBlip>
              </a:pPr>
              <a:endParaRPr lang="en-US" b="0">
                <a:latin typeface="Calibri" charset="0"/>
              </a:endParaRPr>
            </a:p>
          </p:txBody>
        </p:sp>
        <p:pic>
          <p:nvPicPr>
            <p:cNvPr id="12" name="Image 11" descr="berceau long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95251" y="2261658"/>
              <a:ext cx="2427853" cy="4064711"/>
            </a:xfrm>
            <a:prstGeom prst="rect">
              <a:avLst/>
            </a:prstGeom>
          </p:spPr>
        </p:pic>
      </p:grp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0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0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380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0" grpId="0"/>
      <p:bldP spid="3809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504950" y="1562100"/>
            <a:ext cx="8947150" cy="2049463"/>
            <a:chOff x="948" y="984"/>
            <a:chExt cx="5636" cy="1291"/>
          </a:xfrm>
        </p:grpSpPr>
        <p:sp>
          <p:nvSpPr>
            <p:cNvPr id="26632" name="Rectangle 4"/>
            <p:cNvSpPr>
              <a:spLocks noChangeArrowheads="1"/>
            </p:cNvSpPr>
            <p:nvPr/>
          </p:nvSpPr>
          <p:spPr bwMode="auto">
            <a:xfrm>
              <a:off x="1523" y="984"/>
              <a:ext cx="5061" cy="1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 typeface="Wingdings" charset="2"/>
                <a:buNone/>
              </a:pPr>
              <a:endParaRPr lang="fr-FR" sz="1900" b="0" dirty="0">
                <a:latin typeface="Calibri" charset="0"/>
              </a:endParaRPr>
            </a:p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en-US" sz="1900" dirty="0">
                  <a:latin typeface="Calibri" charset="0"/>
                </a:rPr>
                <a:t>LA MEMOIRE</a:t>
              </a:r>
              <a:endParaRPr lang="en-US" sz="1900" b="0" dirty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SzPct val="80000"/>
                <a:buFontTx/>
                <a:buChar char="&gt;"/>
              </a:pPr>
              <a:r>
                <a:rPr lang="en-US" b="0" dirty="0" smtClean="0">
                  <a:latin typeface="Calibri" charset="0"/>
                </a:rPr>
                <a:t>1 Go </a:t>
              </a:r>
              <a:r>
                <a:rPr lang="en-US" b="0" dirty="0">
                  <a:latin typeface="Calibri" charset="0"/>
                </a:rPr>
                <a:t>de </a:t>
              </a:r>
              <a:r>
                <a:rPr lang="en-US" b="0" dirty="0" err="1">
                  <a:latin typeface="Calibri" charset="0"/>
                </a:rPr>
                <a:t>mémoire</a:t>
              </a:r>
              <a:r>
                <a:rPr lang="en-US" b="0" dirty="0">
                  <a:latin typeface="Calibri" charset="0"/>
                </a:rPr>
                <a:t> Flash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SzPct val="80000"/>
                <a:buFontTx/>
                <a:buChar char="&gt;"/>
              </a:pPr>
              <a:r>
                <a:rPr lang="fr-FR" b="0" dirty="0" smtClean="0">
                  <a:latin typeface="Calibri" charset="0"/>
                </a:rPr>
                <a:t>256 </a:t>
              </a:r>
              <a:r>
                <a:rPr lang="fr-FR" b="0" dirty="0">
                  <a:latin typeface="Calibri" charset="0"/>
                </a:rPr>
                <a:t>Mo de mémoire RAM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SzPct val="80000"/>
                <a:buFontTx/>
                <a:buChar char="&gt;"/>
              </a:pPr>
              <a:r>
                <a:rPr lang="en-US" b="0" dirty="0">
                  <a:latin typeface="Calibri" charset="0"/>
                </a:rPr>
                <a:t>&gt; 500</a:t>
              </a:r>
              <a:r>
                <a:rPr lang="fr-FR" b="0" dirty="0">
                  <a:latin typeface="Calibri" charset="0"/>
                </a:rPr>
                <a:t>0 </a:t>
              </a:r>
              <a:r>
                <a:rPr lang="en-US" b="0" dirty="0" err="1">
                  <a:latin typeface="Calibri" charset="0"/>
                </a:rPr>
                <a:t>enregistrements</a:t>
              </a:r>
              <a:r>
                <a:rPr lang="en-US" b="0" dirty="0">
                  <a:latin typeface="Calibri" charset="0"/>
                </a:rPr>
                <a:t> de </a:t>
              </a:r>
              <a:r>
                <a:rPr lang="en-US" b="0" dirty="0" err="1">
                  <a:latin typeface="Calibri" charset="0"/>
                </a:rPr>
                <a:t>compteurs</a:t>
              </a:r>
              <a:endParaRPr lang="en-US" b="0" dirty="0">
                <a:latin typeface="Calibri" charset="0"/>
              </a:endParaRPr>
            </a:p>
          </p:txBody>
        </p:sp>
        <p:pic>
          <p:nvPicPr>
            <p:cNvPr id="26633" name="Picture 5" descr="sauvegard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48" y="1273"/>
              <a:ext cx="579" cy="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520825" y="3860800"/>
            <a:ext cx="8931275" cy="1782763"/>
            <a:chOff x="958" y="2432"/>
            <a:chExt cx="5626" cy="1123"/>
          </a:xfrm>
        </p:grpSpPr>
        <p:pic>
          <p:nvPicPr>
            <p:cNvPr id="26630" name="Picture 7" descr="Batteri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58" y="2511"/>
              <a:ext cx="632" cy="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1" name="Rectangle 8"/>
            <p:cNvSpPr>
              <a:spLocks noChangeArrowheads="1"/>
            </p:cNvSpPr>
            <p:nvPr/>
          </p:nvSpPr>
          <p:spPr bwMode="auto">
            <a:xfrm>
              <a:off x="1523" y="2432"/>
              <a:ext cx="5061" cy="1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</a:pPr>
              <a:endParaRPr lang="en-US" b="0" dirty="0">
                <a:latin typeface="Calibri" charset="0"/>
              </a:endParaRPr>
            </a:p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en-US" sz="1900" dirty="0">
                  <a:latin typeface="Calibri" charset="0"/>
                </a:rPr>
                <a:t>L’AUTONOMIE</a:t>
              </a:r>
              <a:endParaRPr lang="en-US" sz="1900" b="0" dirty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SzPct val="80000"/>
                <a:buFontTx/>
                <a:buChar char="&gt;"/>
              </a:pPr>
              <a:r>
                <a:rPr lang="en-US" b="0" dirty="0">
                  <a:latin typeface="Calibri" charset="0"/>
                </a:rPr>
                <a:t>1 </a:t>
              </a:r>
              <a:r>
                <a:rPr lang="en-US" b="0" dirty="0" err="1">
                  <a:latin typeface="Calibri" charset="0"/>
                </a:rPr>
                <a:t>jou</a:t>
              </a:r>
              <a:r>
                <a:rPr lang="fr-FR" b="0" dirty="0" err="1">
                  <a:latin typeface="Calibri" charset="0"/>
                </a:rPr>
                <a:t>rnée</a:t>
              </a:r>
              <a:r>
                <a:rPr lang="fr-FR" b="0" dirty="0">
                  <a:latin typeface="Calibri" charset="0"/>
                </a:rPr>
                <a:t> en lecture RF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SzPct val="80000"/>
                <a:buFontTx/>
                <a:buChar char="&gt;"/>
              </a:pPr>
              <a:r>
                <a:rPr lang="en-US" b="0" dirty="0" err="1">
                  <a:latin typeface="Calibri" charset="0"/>
                </a:rPr>
                <a:t>Batterie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principale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smtClean="0">
                  <a:latin typeface="Calibri" charset="0"/>
                </a:rPr>
                <a:t>4400 </a:t>
              </a:r>
              <a:r>
                <a:rPr lang="en-US" b="0" dirty="0" err="1">
                  <a:latin typeface="Calibri" charset="0"/>
                </a:rPr>
                <a:t>mAh</a:t>
              </a:r>
              <a:endParaRPr lang="en-US" b="0" dirty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SzPct val="80000"/>
                <a:buFontTx/>
                <a:buChar char="&gt;"/>
              </a:pPr>
              <a:r>
                <a:rPr lang="en-US" b="0" dirty="0" err="1">
                  <a:latin typeface="Calibri" charset="0"/>
                </a:rPr>
                <a:t>Batterie</a:t>
              </a:r>
              <a:r>
                <a:rPr lang="en-US" b="0" dirty="0">
                  <a:latin typeface="Calibri" charset="0"/>
                </a:rPr>
                <a:t> sans </a:t>
              </a:r>
              <a:r>
                <a:rPr lang="en-US" b="0" dirty="0" err="1">
                  <a:latin typeface="Calibri" charset="0"/>
                </a:rPr>
                <a:t>effet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mémoire</a:t>
              </a:r>
              <a:r>
                <a:rPr lang="en-US" b="0" dirty="0">
                  <a:latin typeface="Calibri" charset="0"/>
                </a:rPr>
                <a:t> </a:t>
              </a:r>
            </a:p>
          </p:txBody>
        </p:sp>
      </p:grpSp>
      <p:sp>
        <p:nvSpPr>
          <p:cNvPr id="26628" name="Rectangle 10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Performance 2/2</a:t>
            </a:r>
          </a:p>
        </p:txBody>
      </p:sp>
      <p:pic>
        <p:nvPicPr>
          <p:cNvPr id="26629" name="Picture 11" descr="Sans titre-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550" y="4241800"/>
            <a:ext cx="6223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7" name="Rectangle 3"/>
          <p:cNvSpPr>
            <a:spLocks noChangeArrowheads="1"/>
          </p:cNvSpPr>
          <p:nvPr/>
        </p:nvSpPr>
        <p:spPr bwMode="auto">
          <a:xfrm>
            <a:off x="4513263" y="5418138"/>
            <a:ext cx="3690937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en-US">
                <a:latin typeface="Calibri" charset="0"/>
              </a:rPr>
              <a:t>Bandoulière de transport</a:t>
            </a:r>
          </a:p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None/>
            </a:pPr>
            <a:r>
              <a:rPr lang="en-US">
                <a:latin typeface="Calibri" charset="0"/>
              </a:rPr>
              <a:t>							</a:t>
            </a:r>
          </a:p>
        </p:txBody>
      </p: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511175" y="1590675"/>
            <a:ext cx="6507163" cy="4752975"/>
            <a:chOff x="322" y="1002"/>
            <a:chExt cx="4099" cy="2994"/>
          </a:xfrm>
        </p:grpSpPr>
        <p:pic>
          <p:nvPicPr>
            <p:cNvPr id="27668" name="Picture 14" descr="ventou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4" y="1292"/>
              <a:ext cx="968" cy="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9" name="Oval 15"/>
            <p:cNvSpPr>
              <a:spLocks noChangeArrowheads="1"/>
            </p:cNvSpPr>
            <p:nvPr/>
          </p:nvSpPr>
          <p:spPr bwMode="auto">
            <a:xfrm>
              <a:off x="3437" y="1002"/>
              <a:ext cx="984" cy="1000"/>
            </a:xfrm>
            <a:prstGeom prst="ellipse">
              <a:avLst/>
            </a:prstGeom>
            <a:noFill/>
            <a:ln w="9525">
              <a:solidFill>
                <a:srgbClr val="B3B73A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670" name="Rectangle 16"/>
            <p:cNvSpPr>
              <a:spLocks noChangeArrowheads="1"/>
            </p:cNvSpPr>
            <p:nvPr/>
          </p:nvSpPr>
          <p:spPr bwMode="auto">
            <a:xfrm>
              <a:off x="322" y="3688"/>
              <a:ext cx="2458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>
                <a:spcBef>
                  <a:spcPct val="5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>
                  <a:latin typeface="Calibri" charset="0"/>
                </a:rPr>
                <a:t>Bras de support avec ventouse</a:t>
              </a:r>
              <a:endParaRPr lang="fr-FR" b="0">
                <a:solidFill>
                  <a:srgbClr val="003366"/>
                </a:solidFill>
              </a:endParaRPr>
            </a:p>
          </p:txBody>
        </p:sp>
      </p:grpSp>
      <p:sp>
        <p:nvSpPr>
          <p:cNvPr id="27653" name="Rectangle 25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Accessoires compatibles version G2/G3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4495800" y="1651000"/>
            <a:ext cx="4305300" cy="4567238"/>
            <a:chOff x="2832" y="1040"/>
            <a:chExt cx="2712" cy="2877"/>
          </a:xfrm>
        </p:grpSpPr>
        <p:grpSp>
          <p:nvGrpSpPr>
            <p:cNvPr id="27657" name="Group 5"/>
            <p:cNvGrpSpPr>
              <a:grpSpLocks/>
            </p:cNvGrpSpPr>
            <p:nvPr/>
          </p:nvGrpSpPr>
          <p:grpSpPr bwMode="auto">
            <a:xfrm>
              <a:off x="4696" y="1070"/>
              <a:ext cx="817" cy="1768"/>
              <a:chOff x="4512" y="1160"/>
              <a:chExt cx="817" cy="1768"/>
            </a:xfrm>
          </p:grpSpPr>
          <p:pic>
            <p:nvPicPr>
              <p:cNvPr id="27660" name="Picture 6" descr="antenne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650" y="1248"/>
                <a:ext cx="541" cy="1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661" name="Oval 7"/>
              <p:cNvSpPr>
                <a:spLocks noChangeArrowheads="1"/>
              </p:cNvSpPr>
              <p:nvPr/>
            </p:nvSpPr>
            <p:spPr bwMode="auto">
              <a:xfrm>
                <a:off x="4512" y="1160"/>
                <a:ext cx="817" cy="1768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27658" name="Rectangle 8"/>
            <p:cNvSpPr>
              <a:spLocks noChangeArrowheads="1"/>
            </p:cNvSpPr>
            <p:nvPr/>
          </p:nvSpPr>
          <p:spPr bwMode="auto">
            <a:xfrm>
              <a:off x="2832" y="3634"/>
              <a:ext cx="2325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>
                  <a:latin typeface="Calibri" charset="0"/>
                </a:rPr>
                <a:t>Antenne de toit</a:t>
              </a:r>
              <a:r>
                <a:rPr lang="en-US">
                  <a:latin typeface="Calibri" charset="0"/>
                </a:rPr>
                <a:t>							</a:t>
              </a:r>
            </a:p>
          </p:txBody>
        </p:sp>
        <p:sp>
          <p:nvSpPr>
            <p:cNvPr id="27659" name="Oval 37"/>
            <p:cNvSpPr>
              <a:spLocks noChangeArrowheads="1"/>
            </p:cNvSpPr>
            <p:nvPr/>
          </p:nvSpPr>
          <p:spPr bwMode="auto">
            <a:xfrm>
              <a:off x="4736" y="1040"/>
              <a:ext cx="808" cy="1920"/>
            </a:xfrm>
            <a:prstGeom prst="ellipse">
              <a:avLst/>
            </a:prstGeom>
            <a:noFill/>
            <a:ln w="9525">
              <a:solidFill>
                <a:srgbClr val="B3B73A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7" name="Grouper 26"/>
          <p:cNvGrpSpPr/>
          <p:nvPr/>
        </p:nvGrpSpPr>
        <p:grpSpPr>
          <a:xfrm>
            <a:off x="469900" y="1519238"/>
            <a:ext cx="3743326" cy="3551237"/>
            <a:chOff x="469900" y="1519238"/>
            <a:chExt cx="3743326" cy="3551237"/>
          </a:xfrm>
        </p:grpSpPr>
        <p:sp>
          <p:nvSpPr>
            <p:cNvPr id="27665" name="Rectangle 18"/>
            <p:cNvSpPr>
              <a:spLocks noChangeArrowheads="1"/>
            </p:cNvSpPr>
            <p:nvPr/>
          </p:nvSpPr>
          <p:spPr bwMode="auto">
            <a:xfrm>
              <a:off x="522288" y="4405313"/>
              <a:ext cx="3690938" cy="665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en-US">
                  <a:latin typeface="Calibri" charset="0"/>
                </a:rPr>
                <a:t>Chargeur 2</a:t>
              </a:r>
              <a:r>
                <a:rPr lang="fr-FR">
                  <a:latin typeface="Calibri" charset="0"/>
                </a:rPr>
                <a:t>20 Volts</a:t>
              </a:r>
              <a:r>
                <a:rPr lang="en-US">
                  <a:latin typeface="Calibri" charset="0"/>
                </a:rPr>
                <a:t>		</a:t>
              </a:r>
            </a:p>
          </p:txBody>
        </p:sp>
        <p:sp>
          <p:nvSpPr>
            <p:cNvPr id="27667" name="Oval 20"/>
            <p:cNvSpPr>
              <a:spLocks noChangeArrowheads="1"/>
            </p:cNvSpPr>
            <p:nvPr/>
          </p:nvSpPr>
          <p:spPr bwMode="auto">
            <a:xfrm>
              <a:off x="469900" y="1519238"/>
              <a:ext cx="2571750" cy="2584450"/>
            </a:xfrm>
            <a:prstGeom prst="ellipse">
              <a:avLst/>
            </a:prstGeom>
            <a:noFill/>
            <a:ln w="9525">
              <a:solidFill>
                <a:srgbClr val="B3B73A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26" name="Image 25" descr="Sans titre-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2769" y="1676359"/>
              <a:ext cx="1828861" cy="2438481"/>
            </a:xfrm>
            <a:prstGeom prst="rect">
              <a:avLst/>
            </a:prstGeom>
          </p:spPr>
        </p:pic>
      </p:grpSp>
      <p:grpSp>
        <p:nvGrpSpPr>
          <p:cNvPr id="29" name="Grouper 28"/>
          <p:cNvGrpSpPr/>
          <p:nvPr/>
        </p:nvGrpSpPr>
        <p:grpSpPr>
          <a:xfrm>
            <a:off x="512763" y="1872443"/>
            <a:ext cx="4984751" cy="3577445"/>
            <a:chOff x="512763" y="1872443"/>
            <a:chExt cx="4984751" cy="3577445"/>
          </a:xfrm>
        </p:grpSpPr>
        <p:sp>
          <p:nvSpPr>
            <p:cNvPr id="27671" name="Rectangle 10"/>
            <p:cNvSpPr>
              <a:spLocks noChangeArrowheads="1"/>
            </p:cNvSpPr>
            <p:nvPr/>
          </p:nvSpPr>
          <p:spPr bwMode="auto">
            <a:xfrm>
              <a:off x="512763" y="4784725"/>
              <a:ext cx="3690938" cy="665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>
                  <a:latin typeface="Calibri" charset="0"/>
                </a:rPr>
                <a:t>Station de véhicule 12 Volts (à installer)</a:t>
              </a:r>
              <a:r>
                <a:rPr lang="en-US">
                  <a:latin typeface="Calibri" charset="0"/>
                </a:rPr>
                <a:t>		</a:t>
              </a:r>
            </a:p>
          </p:txBody>
        </p:sp>
        <p:sp>
          <p:nvSpPr>
            <p:cNvPr id="27673" name="Oval 12"/>
            <p:cNvSpPr>
              <a:spLocks noChangeArrowheads="1"/>
            </p:cNvSpPr>
            <p:nvPr/>
          </p:nvSpPr>
          <p:spPr bwMode="auto">
            <a:xfrm>
              <a:off x="2838451" y="1885950"/>
              <a:ext cx="2659063" cy="2806700"/>
            </a:xfrm>
            <a:prstGeom prst="ellipse">
              <a:avLst/>
            </a:prstGeom>
            <a:noFill/>
            <a:ln w="9525">
              <a:solidFill>
                <a:srgbClr val="B3B73A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28" name="Image 27" descr="Sans titre-3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71258" y="1872443"/>
              <a:ext cx="2033084" cy="2706714"/>
            </a:xfrm>
            <a:prstGeom prst="rect">
              <a:avLst/>
            </a:prstGeom>
          </p:spPr>
        </p:pic>
      </p:grpSp>
      <p:grpSp>
        <p:nvGrpSpPr>
          <p:cNvPr id="31" name="Grouper 30"/>
          <p:cNvGrpSpPr/>
          <p:nvPr/>
        </p:nvGrpSpPr>
        <p:grpSpPr>
          <a:xfrm>
            <a:off x="512763" y="2984500"/>
            <a:ext cx="7202487" cy="2989263"/>
            <a:chOff x="512763" y="2984500"/>
            <a:chExt cx="7202487" cy="2989263"/>
          </a:xfrm>
        </p:grpSpPr>
        <p:sp>
          <p:nvSpPr>
            <p:cNvPr id="27662" name="Rectangle 22"/>
            <p:cNvSpPr>
              <a:spLocks noChangeArrowheads="1"/>
            </p:cNvSpPr>
            <p:nvPr/>
          </p:nvSpPr>
          <p:spPr bwMode="auto">
            <a:xfrm>
              <a:off x="512763" y="5484813"/>
              <a:ext cx="3902075" cy="48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>
                <a:spcBef>
                  <a:spcPct val="5000"/>
                </a:spcBef>
                <a:buClr>
                  <a:srgbClr val="B3B73A"/>
                </a:buClr>
                <a:buFont typeface="Wingdings" charset="2"/>
                <a:buChar char="§"/>
              </a:pPr>
              <a:r>
                <a:rPr lang="fr-FR">
                  <a:latin typeface="Calibri" charset="0"/>
                </a:rPr>
                <a:t>Chargeur Allume-cigare</a:t>
              </a:r>
              <a:endParaRPr lang="fr-FR" b="0">
                <a:solidFill>
                  <a:srgbClr val="003366"/>
                </a:solidFill>
              </a:endParaRPr>
            </a:p>
          </p:txBody>
        </p:sp>
        <p:sp>
          <p:nvSpPr>
            <p:cNvPr id="27664" name="Oval 24"/>
            <p:cNvSpPr>
              <a:spLocks noChangeArrowheads="1"/>
            </p:cNvSpPr>
            <p:nvPr/>
          </p:nvSpPr>
          <p:spPr bwMode="auto">
            <a:xfrm>
              <a:off x="5465763" y="2984500"/>
              <a:ext cx="2249487" cy="2286000"/>
            </a:xfrm>
            <a:prstGeom prst="ellipse">
              <a:avLst/>
            </a:prstGeom>
            <a:noFill/>
            <a:ln w="9525">
              <a:solidFill>
                <a:srgbClr val="B3B73A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30" name="Image 29" descr="Sans titre-4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05469" y="3136859"/>
              <a:ext cx="1581181" cy="2108241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5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5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5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5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50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Line 40"/>
          <p:cNvSpPr>
            <a:spLocks noChangeShapeType="1"/>
          </p:cNvSpPr>
          <p:nvPr/>
        </p:nvSpPr>
        <p:spPr bwMode="auto">
          <a:xfrm>
            <a:off x="7264400" y="6654800"/>
            <a:ext cx="0" cy="203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 descr="cou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Rectangle 39"/>
          <p:cNvSpPr txBox="1">
            <a:spLocks noChangeArrowheads="1"/>
          </p:cNvSpPr>
          <p:nvPr/>
        </p:nvSpPr>
        <p:spPr bwMode="auto">
          <a:xfrm>
            <a:off x="1501775" y="1409700"/>
            <a:ext cx="6638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>Catalogue Logiciels</a:t>
            </a:r>
            <a: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/>
            </a:r>
            <a:b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</a:b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srgbClr val="34AAB4"/>
              </a:solidFill>
              <a:effectLst/>
              <a:uLnTx/>
              <a:uFillTx/>
              <a:latin typeface="Calibri" charset="0"/>
              <a:ea typeface="+mj-ea"/>
              <a:cs typeface="+mj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133600" y="1930400"/>
            <a:ext cx="642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De l’index du compteur au Smart </a:t>
            </a:r>
            <a:r>
              <a:rPr lang="fr-FR" sz="1200" i="1" dirty="0" err="1" smtClean="0"/>
              <a:t>Metering</a:t>
            </a:r>
            <a:endParaRPr lang="fr-FR" sz="1200" i="1" dirty="0"/>
          </a:p>
        </p:txBody>
      </p:sp>
    </p:spTree>
  </p:cSld>
  <p:clrMapOvr>
    <a:masterClrMapping/>
  </p:clrMapOvr>
  <p:transition advTm="907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3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 dirty="0">
                <a:solidFill>
                  <a:srgbClr val="B3B73A"/>
                </a:solidFill>
                <a:latin typeface="Calibri" charset="0"/>
              </a:rPr>
              <a:t>Logiciels</a:t>
            </a:r>
          </a:p>
        </p:txBody>
      </p: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406400" y="1739900"/>
            <a:ext cx="3716338" cy="1951038"/>
            <a:chOff x="256" y="1096"/>
            <a:chExt cx="2341" cy="1229"/>
          </a:xfrm>
        </p:grpSpPr>
        <p:sp>
          <p:nvSpPr>
            <p:cNvPr id="28687" name="AutoShape 8"/>
            <p:cNvSpPr>
              <a:spLocks noChangeArrowheads="1"/>
            </p:cNvSpPr>
            <p:nvPr/>
          </p:nvSpPr>
          <p:spPr bwMode="auto">
            <a:xfrm flipH="1">
              <a:off x="674" y="2132"/>
              <a:ext cx="1270" cy="193"/>
            </a:xfrm>
            <a:prstGeom prst="curvedUpArrow">
              <a:avLst>
                <a:gd name="adj1" fmla="val 131606"/>
                <a:gd name="adj2" fmla="val 263212"/>
                <a:gd name="adj3" fmla="val 33333"/>
              </a:avLst>
            </a:prstGeom>
            <a:solidFill>
              <a:srgbClr val="B3B73A"/>
            </a:solidFill>
            <a:ln w="9525">
              <a:solidFill>
                <a:srgbClr val="B3B73A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688" name="Text Box 9"/>
            <p:cNvSpPr txBox="1">
              <a:spLocks noChangeArrowheads="1"/>
            </p:cNvSpPr>
            <p:nvPr/>
          </p:nvSpPr>
          <p:spPr bwMode="auto">
            <a:xfrm>
              <a:off x="1152" y="1107"/>
              <a:ext cx="1445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l" eaLnBrk="0" hangingPunct="0"/>
              <a:r>
                <a:rPr lang="fr-FR" sz="1600">
                  <a:latin typeface="Calibri" charset="0"/>
                </a:rPr>
                <a:t>Emulink.NET</a:t>
              </a:r>
              <a:r>
                <a:rPr lang="fr-FR" sz="1600" b="0">
                  <a:latin typeface="Calibri" charset="0"/>
                </a:rPr>
                <a:t> </a:t>
              </a:r>
            </a:p>
            <a:p>
              <a:pPr algn="l" eaLnBrk="0" hangingPunct="0"/>
              <a:r>
                <a:rPr lang="fr-FR" sz="1600" b="0">
                  <a:latin typeface="Calibri" charset="0"/>
                </a:rPr>
                <a:t>Logiciel de communication pour </a:t>
              </a:r>
            </a:p>
            <a:p>
              <a:pPr algn="l" eaLnBrk="0" hangingPunct="0"/>
              <a:r>
                <a:rPr lang="fr-FR" sz="1600" b="0">
                  <a:latin typeface="Calibri" charset="0"/>
                </a:rPr>
                <a:t>les SSII</a:t>
              </a:r>
              <a:endParaRPr lang="fr-FR" sz="1600" b="0"/>
            </a:p>
          </p:txBody>
        </p:sp>
        <p:pic>
          <p:nvPicPr>
            <p:cNvPr id="28689" name="Picture 24" descr="Sans titre-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6" y="1096"/>
              <a:ext cx="848" cy="8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grpSp>
        <p:nvGrpSpPr>
          <p:cNvPr id="37" name="Grouper 36"/>
          <p:cNvGrpSpPr/>
          <p:nvPr/>
        </p:nvGrpSpPr>
        <p:grpSpPr>
          <a:xfrm>
            <a:off x="4857750" y="1168400"/>
            <a:ext cx="3033155" cy="2524126"/>
            <a:chOff x="4857750" y="1168400"/>
            <a:chExt cx="3033155" cy="2524126"/>
          </a:xfrm>
        </p:grpSpPr>
        <p:sp>
          <p:nvSpPr>
            <p:cNvPr id="28680" name="AutoShape 19"/>
            <p:cNvSpPr>
              <a:spLocks noChangeArrowheads="1"/>
            </p:cNvSpPr>
            <p:nvPr/>
          </p:nvSpPr>
          <p:spPr bwMode="auto">
            <a:xfrm>
              <a:off x="5059363" y="3382963"/>
              <a:ext cx="2032000" cy="309563"/>
            </a:xfrm>
            <a:prstGeom prst="curvedUpArrow">
              <a:avLst>
                <a:gd name="adj1" fmla="val 131282"/>
                <a:gd name="adj2" fmla="val 262564"/>
                <a:gd name="adj3" fmla="val 33333"/>
              </a:avLst>
            </a:prstGeom>
            <a:solidFill>
              <a:srgbClr val="B3B73A"/>
            </a:solidFill>
            <a:ln w="9525">
              <a:solidFill>
                <a:srgbClr val="B3B73A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682" name="Text Box 17"/>
            <p:cNvSpPr txBox="1">
              <a:spLocks noChangeArrowheads="1"/>
            </p:cNvSpPr>
            <p:nvPr/>
          </p:nvSpPr>
          <p:spPr bwMode="auto">
            <a:xfrm>
              <a:off x="4857750" y="2663826"/>
              <a:ext cx="2738438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l" eaLnBrk="0" hangingPunct="0"/>
              <a:r>
                <a:rPr lang="fr-FR" sz="1600">
                  <a:latin typeface="Calibri" charset="0"/>
                </a:rPr>
                <a:t>RFCT</a:t>
              </a:r>
              <a:r>
                <a:rPr lang="fr-FR" sz="1600" b="0">
                  <a:latin typeface="Calibri" charset="0"/>
                </a:rPr>
                <a:t> </a:t>
              </a:r>
            </a:p>
            <a:p>
              <a:pPr algn="l" eaLnBrk="0" hangingPunct="0"/>
              <a:r>
                <a:rPr lang="fr-FR" sz="1600" b="0">
                  <a:latin typeface="Calibri" charset="0"/>
                </a:rPr>
                <a:t>Logiciel de programmation</a:t>
              </a:r>
              <a:endParaRPr lang="fr-FR" sz="1600" b="0">
                <a:solidFill>
                  <a:srgbClr val="003366"/>
                </a:solidFill>
              </a:endParaRPr>
            </a:p>
          </p:txBody>
        </p:sp>
        <p:pic>
          <p:nvPicPr>
            <p:cNvPr id="32" name="Image 31" descr="EverBluCybleEnhanced_High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46991" y="1587500"/>
              <a:ext cx="1630943" cy="1054828"/>
            </a:xfrm>
            <a:prstGeom prst="rect">
              <a:avLst/>
            </a:prstGeom>
          </p:spPr>
        </p:pic>
        <p:pic>
          <p:nvPicPr>
            <p:cNvPr id="34" name="Image 33" descr="New_Pulse_RF_High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18898" y="1168400"/>
              <a:ext cx="872007" cy="1759906"/>
            </a:xfrm>
            <a:prstGeom prst="rect">
              <a:avLst/>
            </a:prstGeom>
          </p:spPr>
        </p:pic>
      </p:grpSp>
      <p:pic>
        <p:nvPicPr>
          <p:cNvPr id="39" name="Image 38" descr="Nouveau TSP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45525" y="1168399"/>
            <a:ext cx="1189912" cy="3903939"/>
          </a:xfrm>
          <a:prstGeom prst="rect">
            <a:avLst/>
          </a:prstGeom>
        </p:spPr>
      </p:pic>
      <p:grpSp>
        <p:nvGrpSpPr>
          <p:cNvPr id="41" name="Grouper 40"/>
          <p:cNvGrpSpPr/>
          <p:nvPr/>
        </p:nvGrpSpPr>
        <p:grpSpPr>
          <a:xfrm>
            <a:off x="163390" y="4106863"/>
            <a:ext cx="4453060" cy="2272661"/>
            <a:chOff x="163390" y="4106863"/>
            <a:chExt cx="4453060" cy="2272661"/>
          </a:xfrm>
        </p:grpSpPr>
        <p:sp>
          <p:nvSpPr>
            <p:cNvPr id="28694" name="AutoShape 4"/>
            <p:cNvSpPr>
              <a:spLocks noChangeArrowheads="1"/>
            </p:cNvSpPr>
            <p:nvPr/>
          </p:nvSpPr>
          <p:spPr bwMode="auto">
            <a:xfrm flipH="1">
              <a:off x="1036638" y="4106863"/>
              <a:ext cx="2038350" cy="396875"/>
            </a:xfrm>
            <a:prstGeom prst="curvedDownArrow">
              <a:avLst>
                <a:gd name="adj1" fmla="val 102720"/>
                <a:gd name="adj2" fmla="val 205440"/>
                <a:gd name="adj3" fmla="val 33333"/>
              </a:avLst>
            </a:prstGeom>
            <a:solidFill>
              <a:srgbClr val="B3B73A"/>
            </a:solidFill>
            <a:ln w="9525">
              <a:solidFill>
                <a:srgbClr val="B3B73A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695" name="Text Box 5"/>
            <p:cNvSpPr txBox="1">
              <a:spLocks noChangeArrowheads="1"/>
            </p:cNvSpPr>
            <p:nvPr/>
          </p:nvSpPr>
          <p:spPr bwMode="auto">
            <a:xfrm>
              <a:off x="1828800" y="5154613"/>
              <a:ext cx="2787650" cy="984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l" eaLnBrk="0" hangingPunct="0"/>
              <a:r>
                <a:rPr lang="fr-FR" sz="1600" dirty="0" err="1">
                  <a:latin typeface="Calibri" charset="0"/>
                </a:rPr>
                <a:t>AnyQuest</a:t>
              </a:r>
              <a:r>
                <a:rPr lang="fr-FR" sz="1600" dirty="0" smtClean="0">
                  <a:latin typeface="Calibri" charset="0"/>
                </a:rPr>
                <a:t> Host</a:t>
              </a:r>
              <a:r>
                <a:rPr lang="fr-FR" sz="2600" b="0" dirty="0" smtClean="0">
                  <a:latin typeface="Calibri" charset="0"/>
                </a:rPr>
                <a:t> </a:t>
              </a:r>
              <a:endParaRPr lang="fr-FR" sz="2600" b="0" dirty="0">
                <a:latin typeface="Calibri" charset="0"/>
              </a:endParaRPr>
            </a:p>
            <a:p>
              <a:pPr algn="l" eaLnBrk="0" hangingPunct="0"/>
              <a:r>
                <a:rPr lang="fr-FR" sz="1600" b="0" dirty="0">
                  <a:latin typeface="Calibri" charset="0"/>
                </a:rPr>
                <a:t>Logiciel d’exploitation </a:t>
              </a:r>
              <a:r>
                <a:rPr lang="fr-FR" sz="1600" b="0" dirty="0" smtClean="0">
                  <a:latin typeface="Calibri" charset="0"/>
                </a:rPr>
                <a:t>radio des Fonctions Basic et Avancées</a:t>
              </a:r>
              <a:endParaRPr lang="fr-FR" sz="1600" b="0" dirty="0">
                <a:latin typeface="Calibri" charset="0"/>
              </a:endParaRPr>
            </a:p>
          </p:txBody>
        </p:sp>
        <p:pic>
          <p:nvPicPr>
            <p:cNvPr id="40" name="Image 39" descr="anyquest software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3390" y="5067300"/>
              <a:ext cx="1970840" cy="1312224"/>
            </a:xfrm>
            <a:prstGeom prst="rect">
              <a:avLst/>
            </a:prstGeom>
          </p:spPr>
        </p:pic>
      </p:grpSp>
      <p:grpSp>
        <p:nvGrpSpPr>
          <p:cNvPr id="24" name="Groupe 23"/>
          <p:cNvGrpSpPr/>
          <p:nvPr/>
        </p:nvGrpSpPr>
        <p:grpSpPr>
          <a:xfrm>
            <a:off x="4857750" y="4106863"/>
            <a:ext cx="4099790" cy="2396929"/>
            <a:chOff x="4857750" y="4106863"/>
            <a:chExt cx="4099790" cy="2396929"/>
          </a:xfrm>
        </p:grpSpPr>
        <p:sp>
          <p:nvSpPr>
            <p:cNvPr id="28692" name="Text Box 13"/>
            <p:cNvSpPr txBox="1">
              <a:spLocks noChangeArrowheads="1"/>
            </p:cNvSpPr>
            <p:nvPr/>
          </p:nvSpPr>
          <p:spPr bwMode="auto">
            <a:xfrm>
              <a:off x="4857750" y="4586288"/>
              <a:ext cx="2840038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l" eaLnBrk="0" hangingPunct="0"/>
              <a:r>
                <a:rPr lang="fr-FR" sz="1600" dirty="0" err="1">
                  <a:latin typeface="Calibri" charset="0"/>
                </a:rPr>
                <a:t>AnyQuest</a:t>
              </a:r>
              <a:r>
                <a:rPr lang="fr-FR" sz="1600" dirty="0">
                  <a:latin typeface="Calibri" charset="0"/>
                </a:rPr>
                <a:t> </a:t>
              </a:r>
              <a:r>
                <a:rPr lang="fr-FR" sz="1600" dirty="0" smtClean="0">
                  <a:latin typeface="Calibri" charset="0"/>
                </a:rPr>
                <a:t>Mobile</a:t>
              </a:r>
              <a:endParaRPr lang="fr-FR" sz="1600" b="0" dirty="0">
                <a:latin typeface="Calibri" charset="0"/>
              </a:endParaRPr>
            </a:p>
            <a:p>
              <a:pPr algn="l" eaLnBrk="0" hangingPunct="0"/>
              <a:r>
                <a:rPr lang="fr-FR" sz="1600" b="0" dirty="0" smtClean="0">
                  <a:latin typeface="Calibri" charset="0"/>
                </a:rPr>
                <a:t>Logiciel </a:t>
              </a:r>
              <a:r>
                <a:rPr lang="fr-FR" sz="1600" b="0" dirty="0">
                  <a:latin typeface="Calibri" charset="0"/>
                </a:rPr>
                <a:t>de lecture</a:t>
              </a:r>
              <a:endParaRPr lang="fr-FR" sz="1600" b="0" dirty="0">
                <a:solidFill>
                  <a:srgbClr val="003366"/>
                </a:solidFill>
              </a:endParaRPr>
            </a:p>
          </p:txBody>
        </p:sp>
        <p:sp>
          <p:nvSpPr>
            <p:cNvPr id="28693" name="AutoShape 14"/>
            <p:cNvSpPr>
              <a:spLocks noChangeArrowheads="1"/>
            </p:cNvSpPr>
            <p:nvPr/>
          </p:nvSpPr>
          <p:spPr bwMode="auto">
            <a:xfrm>
              <a:off x="5059363" y="4106863"/>
              <a:ext cx="2054225" cy="400050"/>
            </a:xfrm>
            <a:prstGeom prst="curvedDownArrow">
              <a:avLst>
                <a:gd name="adj1" fmla="val 102698"/>
                <a:gd name="adj2" fmla="val 205397"/>
                <a:gd name="adj3" fmla="val 33333"/>
              </a:avLst>
            </a:prstGeom>
            <a:solidFill>
              <a:srgbClr val="B3B73A"/>
            </a:solidFill>
            <a:ln w="9525">
              <a:solidFill>
                <a:srgbClr val="B3B73A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33" name="Image 32" descr="everBlu Cuble Enhanced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44644" y="4978400"/>
              <a:ext cx="1395530" cy="1525392"/>
            </a:xfrm>
            <a:prstGeom prst="rect">
              <a:avLst/>
            </a:prstGeom>
          </p:spPr>
        </p:pic>
        <p:pic>
          <p:nvPicPr>
            <p:cNvPr id="23" name="Image 22" descr="IMG_6395.JPG"/>
            <p:cNvPicPr>
              <a:picLocks noChangeAspect="1"/>
            </p:cNvPicPr>
            <p:nvPr/>
          </p:nvPicPr>
          <p:blipFill>
            <a:blip r:embed="rId9" cstate="print"/>
            <a:srcRect l="13234" t="21493" b="15423"/>
            <a:stretch>
              <a:fillRect/>
            </a:stretch>
          </p:blipFill>
          <p:spPr>
            <a:xfrm>
              <a:off x="7151428" y="4568038"/>
              <a:ext cx="1806112" cy="1750879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 43" descr="New_Pulse_RF_Hig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76092" y="5257800"/>
            <a:ext cx="465720" cy="787145"/>
          </a:xfrm>
          <a:prstGeom prst="rect">
            <a:avLst/>
          </a:prstGeom>
        </p:spPr>
      </p:pic>
      <p:sp>
        <p:nvSpPr>
          <p:cNvPr id="39" name="Rectangle à coins arrondis 38"/>
          <p:cNvSpPr/>
          <p:nvPr/>
        </p:nvSpPr>
        <p:spPr bwMode="auto">
          <a:xfrm>
            <a:off x="1816925" y="1696182"/>
            <a:ext cx="2766950" cy="3776353"/>
          </a:xfrm>
          <a:prstGeom prst="roundRect">
            <a:avLst/>
          </a:prstGeom>
          <a:solidFill>
            <a:srgbClr val="CFD54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332722" y="6027003"/>
            <a:ext cx="11611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 smtClean="0">
                <a:latin typeface="+mn-lt"/>
              </a:rPr>
              <a:t>EverBlu</a:t>
            </a:r>
            <a:r>
              <a:rPr lang="fr-FR" sz="1400" dirty="0" smtClean="0">
                <a:latin typeface="+mn-lt"/>
              </a:rPr>
              <a:t> </a:t>
            </a:r>
            <a:r>
              <a:rPr lang="fr-FR" sz="1400" dirty="0" err="1" smtClean="0">
                <a:latin typeface="+mn-lt"/>
              </a:rPr>
              <a:t>Cyble</a:t>
            </a:r>
            <a:r>
              <a:rPr lang="fr-FR" sz="1400" dirty="0" smtClean="0">
                <a:latin typeface="+mn-lt"/>
              </a:rPr>
              <a:t> </a:t>
            </a:r>
            <a:r>
              <a:rPr lang="fr-FR" sz="1400" dirty="0" err="1" smtClean="0">
                <a:latin typeface="+mn-lt"/>
              </a:rPr>
              <a:t>Enhanced</a:t>
            </a:r>
            <a:endParaRPr lang="fr-FR" sz="1400" dirty="0">
              <a:latin typeface="+mn-lt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715459" y="6038878"/>
            <a:ext cx="13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 smtClean="0">
                <a:latin typeface="+mn-lt"/>
              </a:rPr>
              <a:t>AnyQuest</a:t>
            </a:r>
            <a:r>
              <a:rPr lang="fr-FR" sz="1400" dirty="0" smtClean="0">
                <a:latin typeface="+mn-lt"/>
              </a:rPr>
              <a:t> </a:t>
            </a:r>
            <a:r>
              <a:rPr lang="fr-FR" sz="1400" dirty="0" err="1" smtClean="0">
                <a:latin typeface="+mn-lt"/>
              </a:rPr>
              <a:t>Cyble</a:t>
            </a:r>
            <a:r>
              <a:rPr lang="fr-FR" sz="1400" dirty="0" smtClean="0">
                <a:latin typeface="+mn-lt"/>
              </a:rPr>
              <a:t> Basic</a:t>
            </a:r>
            <a:endParaRPr lang="fr-FR" sz="1400" dirty="0">
              <a:latin typeface="+mn-lt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3982855" y="6027003"/>
            <a:ext cx="11611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 smtClean="0">
                <a:latin typeface="+mn-lt"/>
              </a:rPr>
              <a:t>EverBlu</a:t>
            </a:r>
            <a:r>
              <a:rPr lang="fr-FR" sz="1400" dirty="0" smtClean="0">
                <a:latin typeface="+mn-lt"/>
              </a:rPr>
              <a:t> Pulse</a:t>
            </a:r>
          </a:p>
          <a:p>
            <a:pPr algn="ctr"/>
            <a:r>
              <a:rPr lang="fr-FR" sz="1400" dirty="0" err="1" smtClean="0">
                <a:latin typeface="+mn-lt"/>
              </a:rPr>
              <a:t>Enhanced</a:t>
            </a:r>
            <a:endParaRPr lang="fr-FR" sz="1400" dirty="0">
              <a:latin typeface="+mn-lt"/>
            </a:endParaRPr>
          </a:p>
        </p:txBody>
      </p:sp>
      <p:pic>
        <p:nvPicPr>
          <p:cNvPr id="26" name="Picture 159" descr="illusUtilityMainFra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106" y="4230317"/>
            <a:ext cx="635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Double flèche horizontale 53"/>
          <p:cNvSpPr/>
          <p:nvPr/>
        </p:nvSpPr>
        <p:spPr bwMode="auto">
          <a:xfrm>
            <a:off x="1181100" y="4787900"/>
            <a:ext cx="2451100" cy="112156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0" y="5171055"/>
            <a:ext cx="1551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rgbClr val="C00000"/>
                </a:solidFill>
                <a:latin typeface="+mn-lt"/>
              </a:rPr>
              <a:t>FACTURATION</a:t>
            </a:r>
          </a:p>
          <a:p>
            <a:pPr algn="ctr"/>
            <a:r>
              <a:rPr lang="fr-FR" sz="1400" b="1" dirty="0" smtClean="0">
                <a:solidFill>
                  <a:srgbClr val="C00000"/>
                </a:solidFill>
                <a:latin typeface="+mn-lt"/>
              </a:rPr>
              <a:t>FONCTIONS BASIC</a:t>
            </a:r>
          </a:p>
        </p:txBody>
      </p:sp>
      <p:sp>
        <p:nvSpPr>
          <p:cNvPr id="36" name="Rectangle à coins arrondis 35"/>
          <p:cNvSpPr/>
          <p:nvPr/>
        </p:nvSpPr>
        <p:spPr bwMode="auto">
          <a:xfrm>
            <a:off x="4644207" y="1698160"/>
            <a:ext cx="2850081" cy="3776353"/>
          </a:xfrm>
          <a:prstGeom prst="roundRect">
            <a:avLst/>
          </a:prstGeom>
          <a:solidFill>
            <a:srgbClr val="9FA33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5" name="Picture 15" descr="illusCollec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8182" y="4419594"/>
            <a:ext cx="906893" cy="61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Connecteur droit avec flèche 31"/>
          <p:cNvCxnSpPr/>
          <p:nvPr/>
        </p:nvCxnSpPr>
        <p:spPr bwMode="auto">
          <a:xfrm rot="5400000" flipH="1" flipV="1">
            <a:off x="3289483" y="5109133"/>
            <a:ext cx="451262" cy="3800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34" name="Connecteur droit avec flèche 33"/>
          <p:cNvCxnSpPr/>
          <p:nvPr/>
        </p:nvCxnSpPr>
        <p:spPr bwMode="auto">
          <a:xfrm rot="16200000" flipV="1">
            <a:off x="4014469" y="5085990"/>
            <a:ext cx="444769" cy="43279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37" name="Connecteur droit avec flèche 36"/>
          <p:cNvCxnSpPr/>
          <p:nvPr/>
        </p:nvCxnSpPr>
        <p:spPr bwMode="auto">
          <a:xfrm rot="10800000">
            <a:off x="4144491" y="4840188"/>
            <a:ext cx="1472539" cy="6412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40" name="Connecteur droit avec flèche 39"/>
          <p:cNvCxnSpPr/>
          <p:nvPr/>
        </p:nvCxnSpPr>
        <p:spPr bwMode="auto">
          <a:xfrm rot="16200000" flipV="1">
            <a:off x="3537869" y="3502246"/>
            <a:ext cx="900542" cy="39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43" name="Connecteur droit avec flèche 42"/>
          <p:cNvCxnSpPr/>
          <p:nvPr/>
        </p:nvCxnSpPr>
        <p:spPr bwMode="auto">
          <a:xfrm flipV="1">
            <a:off x="4785756" y="5029200"/>
            <a:ext cx="599044" cy="4955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45" name="Connecteur droit avec flèche 44"/>
          <p:cNvCxnSpPr/>
          <p:nvPr/>
        </p:nvCxnSpPr>
        <p:spPr bwMode="auto">
          <a:xfrm rot="16200000" flipV="1">
            <a:off x="5492796" y="5224230"/>
            <a:ext cx="601075" cy="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55" name="ZoneTexte 54"/>
          <p:cNvSpPr txBox="1"/>
          <p:nvPr/>
        </p:nvSpPr>
        <p:spPr>
          <a:xfrm>
            <a:off x="1915402" y="1927109"/>
            <a:ext cx="1542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600" dirty="0" err="1" smtClean="0">
                <a:latin typeface="+mn-lt"/>
              </a:rPr>
              <a:t>AnyQuest</a:t>
            </a:r>
            <a:r>
              <a:rPr lang="fr-FR" sz="1600" dirty="0" smtClean="0">
                <a:latin typeface="+mn-lt"/>
              </a:rPr>
              <a:t> Host</a:t>
            </a:r>
            <a:endParaRPr lang="fr-FR" sz="1600" dirty="0">
              <a:latin typeface="+mn-lt"/>
            </a:endParaRPr>
          </a:p>
        </p:txBody>
      </p:sp>
      <p:sp>
        <p:nvSpPr>
          <p:cNvPr id="56" name="ZoneTexte 55"/>
          <p:cNvSpPr txBox="1"/>
          <p:nvPr/>
        </p:nvSpPr>
        <p:spPr>
          <a:xfrm>
            <a:off x="6153438" y="1927109"/>
            <a:ext cx="1405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600" dirty="0" err="1" smtClean="0">
                <a:latin typeface="+mn-lt"/>
              </a:rPr>
              <a:t>EverBlu</a:t>
            </a:r>
            <a:r>
              <a:rPr lang="fr-FR" sz="1600" dirty="0" smtClean="0">
                <a:latin typeface="+mn-lt"/>
              </a:rPr>
              <a:t> Software</a:t>
            </a:r>
            <a:endParaRPr lang="fr-FR" sz="1600" dirty="0">
              <a:latin typeface="+mn-lt"/>
            </a:endParaRPr>
          </a:p>
        </p:txBody>
      </p:sp>
      <p:sp>
        <p:nvSpPr>
          <p:cNvPr id="58" name="ZoneTexte 57"/>
          <p:cNvSpPr txBox="1"/>
          <p:nvPr/>
        </p:nvSpPr>
        <p:spPr>
          <a:xfrm>
            <a:off x="1851745" y="3394538"/>
            <a:ext cx="1278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latin typeface="+mn-lt"/>
              </a:rPr>
              <a:t>AnyQuest</a:t>
            </a:r>
            <a:r>
              <a:rPr lang="fr-FR" sz="1600" dirty="0" smtClean="0">
                <a:latin typeface="+mn-lt"/>
              </a:rPr>
              <a:t> Mobile</a:t>
            </a:r>
            <a:endParaRPr lang="fr-FR" sz="1600" dirty="0">
              <a:latin typeface="+mn-lt"/>
            </a:endParaRPr>
          </a:p>
        </p:txBody>
      </p:sp>
      <p:cxnSp>
        <p:nvCxnSpPr>
          <p:cNvPr id="60" name="Connecteur droit avec flèche 59"/>
          <p:cNvCxnSpPr/>
          <p:nvPr/>
        </p:nvCxnSpPr>
        <p:spPr bwMode="auto">
          <a:xfrm rot="5400000">
            <a:off x="3990110" y="2956958"/>
            <a:ext cx="1151907" cy="84314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65" name="ZoneTexte 64"/>
          <p:cNvSpPr txBox="1"/>
          <p:nvPr/>
        </p:nvSpPr>
        <p:spPr>
          <a:xfrm>
            <a:off x="6153438" y="4612913"/>
            <a:ext cx="1390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600" dirty="0" smtClean="0">
                <a:latin typeface="+mn-lt"/>
              </a:rPr>
              <a:t>Collecteur</a:t>
            </a:r>
            <a:endParaRPr lang="fr-FR" sz="1600" dirty="0">
              <a:latin typeface="+mn-lt"/>
            </a:endParaRPr>
          </a:p>
        </p:txBody>
      </p:sp>
      <p:sp>
        <p:nvSpPr>
          <p:cNvPr id="66" name="ZoneTexte 65"/>
          <p:cNvSpPr txBox="1"/>
          <p:nvPr/>
        </p:nvSpPr>
        <p:spPr>
          <a:xfrm>
            <a:off x="6153438" y="3472880"/>
            <a:ext cx="126538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600" dirty="0" smtClean="0">
                <a:latin typeface="+mn-lt"/>
              </a:rPr>
              <a:t>Access Point</a:t>
            </a:r>
            <a:endParaRPr lang="fr-FR" sz="1600" dirty="0">
              <a:latin typeface="+mn-lt"/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1969178" y="4358418"/>
            <a:ext cx="1161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latin typeface="+mn-lt"/>
              </a:rPr>
              <a:t>Emulink</a:t>
            </a:r>
            <a:endParaRPr lang="fr-FR" sz="1600" dirty="0">
              <a:latin typeface="+mn-lt"/>
            </a:endParaRPr>
          </a:p>
        </p:txBody>
      </p:sp>
      <p:pic>
        <p:nvPicPr>
          <p:cNvPr id="46" name="Image 45" descr="anyquest softwar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24832" y="1769424"/>
            <a:ext cx="1842191" cy="1227385"/>
          </a:xfrm>
          <a:prstGeom prst="rect">
            <a:avLst/>
          </a:prstGeom>
        </p:spPr>
      </p:pic>
      <p:pic>
        <p:nvPicPr>
          <p:cNvPr id="47" name="Image 46" descr="Nouveau TSP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2114" y="3274621"/>
            <a:ext cx="548641" cy="1801372"/>
          </a:xfrm>
          <a:prstGeom prst="rect">
            <a:avLst/>
          </a:prstGeom>
        </p:spPr>
      </p:pic>
      <p:pic>
        <p:nvPicPr>
          <p:cNvPr id="21" name="Picture 4" descr="ecran_softwar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60934" y="1810617"/>
            <a:ext cx="14001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sans titre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21333" y="3156857"/>
            <a:ext cx="761284" cy="991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Connecteur droit avec flèche 48"/>
          <p:cNvCxnSpPr/>
          <p:nvPr/>
        </p:nvCxnSpPr>
        <p:spPr bwMode="auto">
          <a:xfrm rot="16200000" flipV="1">
            <a:off x="5603347" y="4263220"/>
            <a:ext cx="374073" cy="4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pic>
        <p:nvPicPr>
          <p:cNvPr id="48" name="Picture 159" descr="illusUtilityMainFra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0594" y="2055156"/>
            <a:ext cx="635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ZoneTexte 49"/>
          <p:cNvSpPr txBox="1"/>
          <p:nvPr/>
        </p:nvSpPr>
        <p:spPr>
          <a:xfrm>
            <a:off x="7592292" y="3043390"/>
            <a:ext cx="1551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rgbClr val="C00000"/>
                </a:solidFill>
                <a:latin typeface="+mn-lt"/>
              </a:rPr>
              <a:t>FACTURATION</a:t>
            </a:r>
          </a:p>
          <a:p>
            <a:pPr algn="ctr"/>
            <a:r>
              <a:rPr lang="fr-FR" sz="1400" b="1" dirty="0" smtClean="0">
                <a:solidFill>
                  <a:srgbClr val="C00000"/>
                </a:solidFill>
                <a:latin typeface="+mn-lt"/>
              </a:rPr>
              <a:t>FONCTIONS BASIC</a:t>
            </a:r>
          </a:p>
        </p:txBody>
      </p:sp>
      <p:sp>
        <p:nvSpPr>
          <p:cNvPr id="52" name="Double flèche horizontale 51"/>
          <p:cNvSpPr/>
          <p:nvPr/>
        </p:nvSpPr>
        <p:spPr bwMode="auto">
          <a:xfrm>
            <a:off x="6090063" y="2530051"/>
            <a:ext cx="1973282" cy="130022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3657599" y="1045030"/>
            <a:ext cx="1911929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rgbClr val="C00000"/>
                </a:solidFill>
                <a:latin typeface="Calibri" pitchFamily="34" charset="0"/>
              </a:rPr>
              <a:t>EXPLOITATION </a:t>
            </a:r>
          </a:p>
          <a:p>
            <a:pPr algn="ctr"/>
            <a:r>
              <a:rPr lang="fr-FR" sz="1400" b="1" dirty="0" smtClean="0">
                <a:solidFill>
                  <a:srgbClr val="C00000"/>
                </a:solidFill>
                <a:latin typeface="Calibri" pitchFamily="34" charset="0"/>
              </a:rPr>
              <a:t>FONCTIONS AVANCEES</a:t>
            </a:r>
            <a:endParaRPr lang="fr-FR" sz="14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79" name="Flèche à angle droit 78"/>
          <p:cNvSpPr/>
          <p:nvPr/>
        </p:nvSpPr>
        <p:spPr bwMode="auto">
          <a:xfrm rot="10800000">
            <a:off x="3348836" y="1257794"/>
            <a:ext cx="308759" cy="356260"/>
          </a:xfrm>
          <a:prstGeom prst="ben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0" name="Flèche à angle droit 79"/>
          <p:cNvSpPr/>
          <p:nvPr/>
        </p:nvSpPr>
        <p:spPr bwMode="auto">
          <a:xfrm rot="10800000" flipH="1">
            <a:off x="5567543" y="1257795"/>
            <a:ext cx="308759" cy="356260"/>
          </a:xfrm>
          <a:prstGeom prst="ben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92" name="Connecteur droit avec flèche 91"/>
          <p:cNvCxnSpPr/>
          <p:nvPr/>
        </p:nvCxnSpPr>
        <p:spPr bwMode="auto">
          <a:xfrm rot="16200000" flipV="1">
            <a:off x="5592690" y="3028034"/>
            <a:ext cx="374073" cy="4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pic>
        <p:nvPicPr>
          <p:cNvPr id="51" name="Image 50" descr="EverBluCybleEnhanced_High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41030" y="5600700"/>
            <a:ext cx="705470" cy="432434"/>
          </a:xfrm>
          <a:prstGeom prst="rect">
            <a:avLst/>
          </a:prstGeom>
        </p:spPr>
      </p:pic>
      <p:pic>
        <p:nvPicPr>
          <p:cNvPr id="53" name="Image 52" descr="EverBluCybleEnhanced_High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17530" y="5613400"/>
            <a:ext cx="705470" cy="432434"/>
          </a:xfrm>
          <a:prstGeom prst="rect">
            <a:avLst/>
          </a:prstGeom>
        </p:spPr>
      </p:pic>
      <p:sp>
        <p:nvSpPr>
          <p:cNvPr id="41" name="Rectangle 23"/>
          <p:cNvSpPr>
            <a:spLocks noChangeArrowheads="1"/>
          </p:cNvSpPr>
          <p:nvPr/>
        </p:nvSpPr>
        <p:spPr bwMode="auto">
          <a:xfrm>
            <a:off x="281565" y="989877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Mixité de relève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5" descr="Sans titre-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5909" y="1831831"/>
            <a:ext cx="5038725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26" name="Rectangle 6"/>
          <p:cNvSpPr>
            <a:spLocks noChangeArrowheads="1"/>
          </p:cNvSpPr>
          <p:nvPr/>
        </p:nvSpPr>
        <p:spPr bwMode="auto">
          <a:xfrm>
            <a:off x="177800" y="1564685"/>
            <a:ext cx="87344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lvl="1" algn="l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endParaRPr lang="fr-FR" b="0" dirty="0"/>
          </a:p>
          <a:p>
            <a:pPr lvl="1" algn="l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b="0" dirty="0"/>
              <a:t> Programmation des modules radio </a:t>
            </a:r>
            <a:r>
              <a:rPr lang="fr-FR" b="0" dirty="0" err="1"/>
              <a:t>EverBlu</a:t>
            </a:r>
            <a:r>
              <a:rPr lang="fr-FR" b="0" dirty="0"/>
              <a:t> </a:t>
            </a:r>
            <a:r>
              <a:rPr lang="fr-FR" b="0" dirty="0" err="1" smtClean="0"/>
              <a:t>Cyble</a:t>
            </a:r>
            <a:r>
              <a:rPr lang="fr-FR" b="0" dirty="0" smtClean="0"/>
              <a:t>/Pulse </a:t>
            </a:r>
            <a:r>
              <a:rPr lang="fr-FR" b="0" dirty="0" err="1" smtClean="0"/>
              <a:t>Enhanced</a:t>
            </a:r>
            <a:endParaRPr lang="fr-FR" b="0" dirty="0"/>
          </a:p>
        </p:txBody>
      </p:sp>
      <p:sp>
        <p:nvSpPr>
          <p:cNvPr id="389127" name="Rectangle 7"/>
          <p:cNvSpPr>
            <a:spLocks noChangeArrowheads="1"/>
          </p:cNvSpPr>
          <p:nvPr/>
        </p:nvSpPr>
        <p:spPr bwMode="auto">
          <a:xfrm>
            <a:off x="177800" y="2275885"/>
            <a:ext cx="8734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lvl="1" algn="l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b="0"/>
              <a:t> Gestion des profils utilisateurs (Releveur, Opérateur et Administrateur)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77800" y="2633073"/>
            <a:ext cx="8734425" cy="649287"/>
            <a:chOff x="8" y="1719"/>
            <a:chExt cx="5502" cy="409"/>
          </a:xfrm>
        </p:grpSpPr>
        <p:pic>
          <p:nvPicPr>
            <p:cNvPr id="29714" name="Picture 9" descr="Retour d'eau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39" y="1731"/>
              <a:ext cx="352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15" name="Picture 10" descr="Fuite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26" y="1719"/>
              <a:ext cx="376" cy="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16" name="Picture 11" descr="Demont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93" y="1773"/>
              <a:ext cx="268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17" name="Picture 12" descr="Fraude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01" y="1763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8" name="Rectangle 13"/>
            <p:cNvSpPr>
              <a:spLocks noChangeArrowheads="1"/>
            </p:cNvSpPr>
            <p:nvPr/>
          </p:nvSpPr>
          <p:spPr bwMode="auto">
            <a:xfrm>
              <a:off x="8" y="1782"/>
              <a:ext cx="5502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lvl="1" algn="l"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fr-FR" b="0" dirty="0"/>
                <a:t> Gestion des alarmes </a:t>
              </a:r>
              <a:r>
                <a:rPr lang="fr-FR" b="0" dirty="0" smtClean="0"/>
                <a:t>radio </a:t>
              </a:r>
              <a:r>
                <a:rPr lang="fr-FR" b="0" dirty="0"/>
                <a:t>par des icônes</a:t>
              </a:r>
            </a:p>
          </p:txBody>
        </p:sp>
      </p:grpSp>
      <p:sp>
        <p:nvSpPr>
          <p:cNvPr id="29703" name="Rectangle 23"/>
          <p:cNvSpPr>
            <a:spLocks noChangeArrowheads="1"/>
          </p:cNvSpPr>
          <p:nvPr/>
        </p:nvSpPr>
        <p:spPr bwMode="auto">
          <a:xfrm>
            <a:off x="642938" y="9794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Logiciel de programmation : RFCT</a:t>
            </a:r>
          </a:p>
        </p:txBody>
      </p:sp>
      <p:sp>
        <p:nvSpPr>
          <p:cNvPr id="29708" name="Rectangle 22"/>
          <p:cNvSpPr>
            <a:spLocks noChangeArrowheads="1"/>
          </p:cNvSpPr>
          <p:nvPr/>
        </p:nvSpPr>
        <p:spPr bwMode="auto">
          <a:xfrm>
            <a:off x="190500" y="3178185"/>
            <a:ext cx="8734425" cy="39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lvl="1" algn="l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b="0" dirty="0"/>
              <a:t> Affichage graphique des historiques des modules </a:t>
            </a:r>
            <a:r>
              <a:rPr lang="fr-FR" b="0" dirty="0" smtClean="0"/>
              <a:t>radio</a:t>
            </a:r>
          </a:p>
          <a:p>
            <a:pPr lvl="1" algn="l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endParaRPr lang="fr-FR" b="0" dirty="0"/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301625" y="5154613"/>
            <a:ext cx="393700" cy="1108075"/>
            <a:chOff x="190" y="3247"/>
            <a:chExt cx="248" cy="698"/>
          </a:xfrm>
        </p:grpSpPr>
        <p:pic>
          <p:nvPicPr>
            <p:cNvPr id="29706" name="Picture 28" descr="Sans titre-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0" y="3347"/>
              <a:ext cx="218" cy="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7" name="Picture 33" descr="Sans titre-&gt;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-5945845">
              <a:off x="190" y="3247"/>
              <a:ext cx="15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e 22"/>
          <p:cNvGrpSpPr/>
          <p:nvPr/>
        </p:nvGrpSpPr>
        <p:grpSpPr>
          <a:xfrm>
            <a:off x="190500" y="3607676"/>
            <a:ext cx="8734425" cy="2755044"/>
            <a:chOff x="190500" y="3607676"/>
            <a:chExt cx="8734425" cy="2755044"/>
          </a:xfrm>
        </p:grpSpPr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985838" y="4059250"/>
              <a:ext cx="7243763" cy="2303470"/>
              <a:chOff x="621" y="2549"/>
              <a:chExt cx="4563" cy="1451"/>
            </a:xfrm>
          </p:grpSpPr>
          <p:pic>
            <p:nvPicPr>
              <p:cNvPr id="29710" name="Picture 17" descr="ecran2-5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774" y="2560"/>
                <a:ext cx="1063" cy="1417"/>
              </a:xfrm>
              <a:prstGeom prst="rect">
                <a:avLst/>
              </a:prstGeom>
              <a:noFill/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</p:pic>
          <p:pic>
            <p:nvPicPr>
              <p:cNvPr id="29711" name="Picture 19" descr="conso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97" y="2551"/>
                <a:ext cx="1087" cy="1449"/>
              </a:xfrm>
              <a:prstGeom prst="rect">
                <a:avLst/>
              </a:prstGeom>
              <a:noFill/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</p:pic>
          <p:pic>
            <p:nvPicPr>
              <p:cNvPr id="29712" name="Picture 24" descr="Sans titre-1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21" y="2553"/>
                <a:ext cx="1077" cy="1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713" name="Picture 25" descr="Sans titre-1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928" y="2549"/>
                <a:ext cx="1088" cy="1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90500" y="3607676"/>
              <a:ext cx="8734425" cy="396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lvl="1" algn="l"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fr-FR" b="0" dirty="0"/>
                <a:t> </a:t>
              </a:r>
              <a:r>
                <a:rPr lang="fr-FR" b="0" dirty="0" smtClean="0"/>
                <a:t>Bibliothèque de fichiers de paramétrage par défaut incluse</a:t>
              </a:r>
              <a:endParaRPr lang="fr-FR" b="0" dirty="0"/>
            </a:p>
          </p:txBody>
        </p:sp>
      </p:grp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89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6" grpId="0"/>
      <p:bldP spid="389127" grpId="0"/>
      <p:bldP spid="2970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7" descr="Sans titre-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03263" y="2043113"/>
            <a:ext cx="5038726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17463" y="2465387"/>
            <a:ext cx="9186863" cy="3429000"/>
            <a:chOff x="-83" y="1553"/>
            <a:chExt cx="5787" cy="2160"/>
          </a:xfrm>
        </p:grpSpPr>
        <p:sp>
          <p:nvSpPr>
            <p:cNvPr id="30732" name="Rectangle 5"/>
            <p:cNvSpPr>
              <a:spLocks noChangeArrowheads="1"/>
            </p:cNvSpPr>
            <p:nvPr/>
          </p:nvSpPr>
          <p:spPr bwMode="auto">
            <a:xfrm>
              <a:off x="-83" y="1553"/>
              <a:ext cx="5787" cy="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algn="l">
                <a:lnSpc>
                  <a:spcPct val="110000"/>
                </a:lnSpc>
                <a:spcBef>
                  <a:spcPct val="5000"/>
                </a:spcBef>
              </a:pPr>
              <a:endParaRPr lang="en-US" sz="2000" b="0" dirty="0">
                <a:solidFill>
                  <a:srgbClr val="003366"/>
                </a:solidFill>
              </a:endParaRPr>
            </a:p>
            <a:p>
              <a:pPr lvl="1" indent="406400" algn="l">
                <a:lnSpc>
                  <a:spcPct val="110000"/>
                </a:lnSpc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en-US" sz="2000" b="0" dirty="0">
                  <a:solidFill>
                    <a:srgbClr val="003366"/>
                  </a:solidFill>
                </a:rPr>
                <a:t> </a:t>
              </a:r>
              <a:r>
                <a:rPr lang="en-US" b="0" dirty="0" err="1">
                  <a:latin typeface="Calibri" charset="0"/>
                </a:rPr>
                <a:t>Statistiques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tournées</a:t>
              </a:r>
              <a:r>
                <a:rPr lang="en-US" b="0" dirty="0">
                  <a:latin typeface="Calibri" charset="0"/>
                </a:rPr>
                <a:t> en </a:t>
              </a:r>
              <a:r>
                <a:rPr lang="en-US" b="0" dirty="0" err="1">
                  <a:latin typeface="Calibri" charset="0"/>
                </a:rPr>
                <a:t>données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numériques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ou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graphiques</a:t>
              </a:r>
              <a:endParaRPr lang="en-US" b="0" dirty="0">
                <a:latin typeface="Calibri" charset="0"/>
              </a:endParaRPr>
            </a:p>
            <a:p>
              <a:pPr lvl="1" indent="406400" algn="l">
                <a:lnSpc>
                  <a:spcPct val="110000"/>
                </a:lnSpc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fr-FR" b="0" dirty="0">
                  <a:latin typeface="Calibri" charset="0"/>
                </a:rPr>
                <a:t> </a:t>
              </a:r>
              <a:r>
                <a:rPr lang="en-US" b="0" dirty="0">
                  <a:latin typeface="Calibri" charset="0"/>
                </a:rPr>
                <a:t>MAJ de </a:t>
              </a:r>
              <a:r>
                <a:rPr lang="en-US" b="0" dirty="0" err="1">
                  <a:latin typeface="Calibri" charset="0"/>
                </a:rPr>
                <a:t>horloge</a:t>
              </a:r>
              <a:r>
                <a:rPr lang="en-US" b="0" dirty="0">
                  <a:latin typeface="Calibri" charset="0"/>
                </a:rPr>
                <a:t> d</a:t>
              </a:r>
              <a:r>
                <a:rPr lang="fr-FR" b="0" dirty="0">
                  <a:latin typeface="Calibri" charset="0"/>
                </a:rPr>
                <a:t>u</a:t>
              </a:r>
              <a:r>
                <a:rPr lang="en-US" b="0" dirty="0">
                  <a:latin typeface="Calibri" charset="0"/>
                </a:rPr>
                <a:t> module RF </a:t>
              </a:r>
              <a:r>
                <a:rPr lang="en-US" b="0" dirty="0" err="1">
                  <a:latin typeface="Calibri" charset="0"/>
                </a:rPr>
                <a:t>lors</a:t>
              </a:r>
              <a:r>
                <a:rPr lang="en-US" b="0" dirty="0">
                  <a:latin typeface="Calibri" charset="0"/>
                </a:rPr>
                <a:t> d</a:t>
              </a:r>
              <a:r>
                <a:rPr lang="fr-FR" b="0" dirty="0">
                  <a:latin typeface="Calibri" charset="0"/>
                </a:rPr>
                <a:t>’une lecture</a:t>
              </a:r>
              <a:r>
                <a:rPr lang="en-US" b="0" dirty="0">
                  <a:latin typeface="Calibri" charset="0"/>
                </a:rPr>
                <a:t> </a:t>
              </a:r>
            </a:p>
            <a:p>
              <a:pPr lvl="1" indent="406400" algn="l">
                <a:lnSpc>
                  <a:spcPct val="110000"/>
                </a:lnSpc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Affichage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grap</a:t>
              </a:r>
              <a:r>
                <a:rPr lang="fr-FR" b="0" dirty="0" err="1">
                  <a:latin typeface="Calibri" charset="0"/>
                </a:rPr>
                <a:t>hique</a:t>
              </a:r>
              <a:r>
                <a:rPr lang="fr-FR" b="0" dirty="0">
                  <a:latin typeface="Calibri" charset="0"/>
                </a:rPr>
                <a:t> des données RF</a:t>
              </a:r>
              <a:endParaRPr lang="en-US" b="0" dirty="0">
                <a:latin typeface="Calibri" charset="0"/>
              </a:endParaRPr>
            </a:p>
          </p:txBody>
        </p:sp>
        <p:pic>
          <p:nvPicPr>
            <p:cNvPr id="30733" name="Picture 6" descr="ecran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89" y="2205"/>
              <a:ext cx="1131" cy="1508"/>
            </a:xfrm>
            <a:prstGeom prst="rect">
              <a:avLst/>
            </a:prstGeom>
            <a:noFill/>
            <a:ln w="9525">
              <a:solidFill>
                <a:srgbClr val="FF5325"/>
              </a:solidFill>
              <a:miter lim="800000"/>
              <a:headEnd/>
              <a:tailEnd/>
            </a:ln>
          </p:spPr>
        </p:pic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-17463" y="1479550"/>
            <a:ext cx="9186863" cy="4935538"/>
            <a:chOff x="-83" y="932"/>
            <a:chExt cx="5787" cy="3109"/>
          </a:xfrm>
        </p:grpSpPr>
        <p:pic>
          <p:nvPicPr>
            <p:cNvPr id="30730" name="Picture 9" descr="2006111517413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17" y="2463"/>
              <a:ext cx="1184" cy="1578"/>
            </a:xfrm>
            <a:prstGeom prst="rect">
              <a:avLst/>
            </a:prstGeom>
            <a:noFill/>
            <a:ln w="9525">
              <a:solidFill>
                <a:srgbClr val="FF5325"/>
              </a:solidFill>
              <a:miter lim="800000"/>
              <a:headEnd/>
              <a:tailEnd/>
            </a:ln>
          </p:spPr>
        </p:pic>
        <p:sp>
          <p:nvSpPr>
            <p:cNvPr id="30731" name="Rectangle 10"/>
            <p:cNvSpPr>
              <a:spLocks noChangeArrowheads="1"/>
            </p:cNvSpPr>
            <p:nvPr/>
          </p:nvSpPr>
          <p:spPr bwMode="auto">
            <a:xfrm>
              <a:off x="-83" y="932"/>
              <a:ext cx="5787" cy="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algn="l">
                <a:lnSpc>
                  <a:spcPct val="110000"/>
                </a:lnSpc>
                <a:spcBef>
                  <a:spcPct val="5000"/>
                </a:spcBef>
              </a:pPr>
              <a:endParaRPr lang="en-US" sz="2000" b="0" dirty="0"/>
            </a:p>
            <a:p>
              <a:pPr lvl="1" indent="406400" algn="l">
                <a:lnSpc>
                  <a:spcPct val="110000"/>
                </a:lnSpc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en-US" sz="2000" b="0" dirty="0"/>
                <a:t> </a:t>
              </a:r>
              <a:r>
                <a:rPr lang="en-US" b="0" dirty="0">
                  <a:latin typeface="Calibri" charset="0"/>
                </a:rPr>
                <a:t>Lecture de </a:t>
              </a:r>
              <a:r>
                <a:rPr lang="en-US" b="0" dirty="0" err="1">
                  <a:latin typeface="Calibri" charset="0"/>
                </a:rPr>
                <a:t>compteur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manuel</a:t>
              </a:r>
              <a:r>
                <a:rPr lang="fr-FR" b="0" dirty="0">
                  <a:latin typeface="Calibri" charset="0"/>
                </a:rPr>
                <a:t>le</a:t>
              </a:r>
              <a:r>
                <a:rPr lang="en-US" b="0" dirty="0">
                  <a:latin typeface="Calibri" charset="0"/>
                </a:rPr>
                <a:t> et/</a:t>
              </a:r>
              <a:r>
                <a:rPr lang="en-US" b="0" dirty="0" err="1">
                  <a:latin typeface="Calibri" charset="0"/>
                </a:rPr>
                <a:t>ou</a:t>
              </a:r>
              <a:r>
                <a:rPr lang="en-US" b="0" dirty="0">
                  <a:latin typeface="Calibri" charset="0"/>
                </a:rPr>
                <a:t> par radio (</a:t>
              </a:r>
              <a:r>
                <a:rPr lang="en-US" b="0" dirty="0" err="1">
                  <a:latin typeface="Calibri" charset="0"/>
                </a:rPr>
                <a:t>EverBlu</a:t>
              </a: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 smtClean="0">
                  <a:latin typeface="Calibri" charset="0"/>
                </a:rPr>
                <a:t>Cyble</a:t>
              </a:r>
              <a:r>
                <a:rPr lang="en-US" b="0" dirty="0" smtClean="0">
                  <a:latin typeface="Calibri" charset="0"/>
                </a:rPr>
                <a:t>/Pulse Enhanced) </a:t>
              </a:r>
              <a:endParaRPr lang="en-US" b="0" dirty="0">
                <a:latin typeface="Calibri" charset="0"/>
              </a:endParaRPr>
            </a:p>
            <a:p>
              <a:pPr lvl="1" indent="406400" algn="l">
                <a:lnSpc>
                  <a:spcPct val="110000"/>
                </a:lnSpc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en-US" b="0" dirty="0">
                  <a:latin typeface="Calibri" charset="0"/>
                </a:rPr>
                <a:t> </a:t>
              </a:r>
              <a:r>
                <a:rPr lang="en-US" b="0" dirty="0" err="1">
                  <a:latin typeface="Calibri" charset="0"/>
                </a:rPr>
                <a:t>Afficha</a:t>
              </a:r>
              <a:r>
                <a:rPr lang="fr-FR" b="0" dirty="0" err="1">
                  <a:latin typeface="Calibri" charset="0"/>
                </a:rPr>
                <a:t>ge</a:t>
              </a:r>
              <a:r>
                <a:rPr lang="fr-FR" b="0" dirty="0">
                  <a:latin typeface="Calibri" charset="0"/>
                </a:rPr>
                <a:t> des abonnés en mode liste</a:t>
              </a:r>
            </a:p>
            <a:p>
              <a:pPr lvl="1" indent="406400" algn="l">
                <a:lnSpc>
                  <a:spcPct val="110000"/>
                </a:lnSpc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fr-FR" b="0" dirty="0">
                  <a:latin typeface="Calibri" charset="0"/>
                </a:rPr>
                <a:t> Gestion des alarmes de relève par icône et couleur</a:t>
              </a:r>
              <a:endParaRPr lang="en-US" b="0" dirty="0">
                <a:latin typeface="Calibri" charset="0"/>
              </a:endParaRPr>
            </a:p>
          </p:txBody>
        </p:sp>
      </p:grpSp>
      <p:sp>
        <p:nvSpPr>
          <p:cNvPr id="391179" name="Rectangle 11"/>
          <p:cNvSpPr>
            <a:spLocks noChangeArrowheads="1"/>
          </p:cNvSpPr>
          <p:nvPr/>
        </p:nvSpPr>
        <p:spPr bwMode="auto">
          <a:xfrm>
            <a:off x="-17463" y="3511550"/>
            <a:ext cx="9186863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algn="l">
              <a:lnSpc>
                <a:spcPct val="110000"/>
              </a:lnSpc>
              <a:spcBef>
                <a:spcPct val="5000"/>
              </a:spcBef>
            </a:pPr>
            <a:endParaRPr lang="en-US" sz="2000" b="0" dirty="0">
              <a:latin typeface="Calibri" charset="0"/>
            </a:endParaRPr>
          </a:p>
          <a:p>
            <a:pPr lvl="1" indent="406400" algn="l">
              <a:lnSpc>
                <a:spcPct val="110000"/>
              </a:lnSpc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en-US" sz="2000" b="0" dirty="0">
                <a:latin typeface="Calibri" charset="0"/>
              </a:rPr>
              <a:t> </a:t>
            </a:r>
            <a:r>
              <a:rPr lang="en-US" b="0" dirty="0">
                <a:latin typeface="Calibri" charset="0"/>
              </a:rPr>
              <a:t>Lecture radio de </a:t>
            </a:r>
            <a:r>
              <a:rPr lang="en-US" b="0" dirty="0" err="1">
                <a:latin typeface="Calibri" charset="0"/>
              </a:rPr>
              <a:t>groupe</a:t>
            </a:r>
            <a:r>
              <a:rPr lang="en-US" b="0" dirty="0">
                <a:latin typeface="Calibri" charset="0"/>
              </a:rPr>
              <a:t> (mode </a:t>
            </a:r>
            <a:r>
              <a:rPr lang="en-US" b="0" dirty="0" err="1">
                <a:latin typeface="Calibri" charset="0"/>
              </a:rPr>
              <a:t>pol</a:t>
            </a:r>
            <a:r>
              <a:rPr lang="fr-FR" b="0" dirty="0" err="1">
                <a:latin typeface="Calibri" charset="0"/>
              </a:rPr>
              <a:t>ling</a:t>
            </a:r>
            <a:r>
              <a:rPr lang="fr-FR" b="0" dirty="0" smtClean="0">
                <a:latin typeface="Calibri" charset="0"/>
              </a:rPr>
              <a:t>)</a:t>
            </a:r>
          </a:p>
          <a:p>
            <a:pPr lvl="1" indent="406400" algn="l">
              <a:lnSpc>
                <a:spcPct val="110000"/>
              </a:lnSpc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b="0" dirty="0" smtClean="0">
                <a:latin typeface="Calibri" charset="0"/>
              </a:rPr>
              <a:t> Lecture radio en mode </a:t>
            </a:r>
            <a:r>
              <a:rPr lang="fr-FR" b="0" dirty="0" err="1" smtClean="0">
                <a:latin typeface="Calibri" charset="0"/>
              </a:rPr>
              <a:t>autopolling</a:t>
            </a:r>
            <a:endParaRPr lang="en-US" b="0" dirty="0">
              <a:latin typeface="Calibri" charset="0"/>
            </a:endParaRPr>
          </a:p>
          <a:p>
            <a:pPr lvl="1" indent="406400" algn="l">
              <a:lnSpc>
                <a:spcPct val="110000"/>
              </a:lnSpc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en-US" b="0" dirty="0">
                <a:latin typeface="Calibri" charset="0"/>
              </a:rPr>
              <a:t> </a:t>
            </a:r>
            <a:r>
              <a:rPr lang="en-US" b="0" dirty="0" err="1">
                <a:latin typeface="Calibri" charset="0"/>
              </a:rPr>
              <a:t>Gestion</a:t>
            </a:r>
            <a:r>
              <a:rPr lang="fr-FR" b="0" dirty="0">
                <a:latin typeface="Calibri" charset="0"/>
              </a:rPr>
              <a:t> des profils </a:t>
            </a:r>
            <a:r>
              <a:rPr lang="fr-FR" b="0" dirty="0" smtClean="0">
                <a:latin typeface="Calibri" charset="0"/>
              </a:rPr>
              <a:t>utilisateurs</a:t>
            </a:r>
          </a:p>
          <a:p>
            <a:pPr lvl="1" indent="406400" algn="l">
              <a:lnSpc>
                <a:spcPct val="110000"/>
              </a:lnSpc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b="0" dirty="0" smtClean="0">
                <a:latin typeface="Calibri" charset="0"/>
              </a:rPr>
              <a:t> Recherche </a:t>
            </a:r>
            <a:r>
              <a:rPr lang="fr-FR" b="0" dirty="0" err="1" smtClean="0">
                <a:latin typeface="Calibri" charset="0"/>
              </a:rPr>
              <a:t>multi-critères</a:t>
            </a:r>
            <a:endParaRPr lang="fr-FR" b="0" dirty="0">
              <a:latin typeface="Calibri" charset="0"/>
            </a:endParaRPr>
          </a:p>
          <a:p>
            <a:pPr lvl="1" indent="406400" algn="l">
              <a:lnSpc>
                <a:spcPct val="110000"/>
              </a:lnSpc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b="0" dirty="0">
                <a:latin typeface="Calibri" charset="0"/>
              </a:rPr>
              <a:t> Accès à RFCT à partir d’un abonné</a:t>
            </a:r>
            <a:endParaRPr lang="en-US" b="0" dirty="0">
              <a:latin typeface="Calibri" charset="0"/>
            </a:endParaRPr>
          </a:p>
        </p:txBody>
      </p:sp>
      <p:sp>
        <p:nvSpPr>
          <p:cNvPr id="30726" name="Rectangle 12"/>
          <p:cNvSpPr>
            <a:spLocks noChangeArrowheads="1"/>
          </p:cNvSpPr>
          <p:nvPr/>
        </p:nvSpPr>
        <p:spPr bwMode="auto">
          <a:xfrm>
            <a:off x="655638" y="1017588"/>
            <a:ext cx="82057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Logiciel de relève : AnyQuest Mobile Software</a:t>
            </a:r>
          </a:p>
        </p:txBody>
      </p:sp>
      <p:grpSp>
        <p:nvGrpSpPr>
          <p:cNvPr id="30727" name="Group 13"/>
          <p:cNvGrpSpPr>
            <a:grpSpLocks/>
          </p:cNvGrpSpPr>
          <p:nvPr/>
        </p:nvGrpSpPr>
        <p:grpSpPr bwMode="auto">
          <a:xfrm>
            <a:off x="301625" y="5154613"/>
            <a:ext cx="393700" cy="1108075"/>
            <a:chOff x="190" y="3247"/>
            <a:chExt cx="248" cy="698"/>
          </a:xfrm>
        </p:grpSpPr>
        <p:pic>
          <p:nvPicPr>
            <p:cNvPr id="30728" name="Picture 14" descr="Sans titre-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0" y="3347"/>
              <a:ext cx="218" cy="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9" name="Picture 15" descr="Sans titre-&gt;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5945845">
              <a:off x="190" y="3247"/>
              <a:ext cx="158" cy="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9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7" descr="Sans titre-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5038725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2770188"/>
            <a:ext cx="399415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642938" y="1862138"/>
            <a:ext cx="7126287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algn="l">
              <a:spcBef>
                <a:spcPct val="5000"/>
              </a:spcBef>
            </a:pPr>
            <a:r>
              <a:rPr lang="fr-FR" sz="2400" dirty="0">
                <a:latin typeface="Calibri" charset="0"/>
              </a:rPr>
              <a:t>Ce logiciel est destiné aux sociétés informatique pour s’interfacer avec leur logiciel de facturation</a:t>
            </a:r>
          </a:p>
          <a:p>
            <a:pPr algn="l">
              <a:spcBef>
                <a:spcPct val="5000"/>
              </a:spcBef>
              <a:buFontTx/>
              <a:buBlip>
                <a:blip r:embed="rId5"/>
              </a:buBlip>
            </a:pPr>
            <a:endParaRPr lang="fr-FR" sz="2400" dirty="0">
              <a:latin typeface="Calibri" charset="0"/>
            </a:endParaRPr>
          </a:p>
          <a:p>
            <a:pPr algn="l">
              <a:spcBef>
                <a:spcPct val="5000"/>
              </a:spcBef>
            </a:pPr>
            <a:r>
              <a:rPr lang="fr-FR" sz="2400" b="0" dirty="0">
                <a:latin typeface="Calibri" charset="0"/>
              </a:rPr>
              <a:t>Caractéristiques PC :</a:t>
            </a:r>
            <a:endParaRPr lang="fr-FR" sz="2000" b="0" dirty="0">
              <a:latin typeface="Calibri" charset="0"/>
            </a:endParaRPr>
          </a:p>
          <a:p>
            <a:pPr lvl="1" algn="l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fr-FR" sz="2000" b="0" dirty="0">
                <a:latin typeface="Calibri" charset="0"/>
              </a:rPr>
              <a:t> </a:t>
            </a:r>
            <a:r>
              <a:rPr lang="en-US" sz="2000" b="0" dirty="0">
                <a:latin typeface="Calibri" charset="0"/>
              </a:rPr>
              <a:t>OS : </a:t>
            </a:r>
            <a:endParaRPr lang="en-US" sz="2000" b="0" dirty="0" smtClean="0">
              <a:latin typeface="Calibri" charset="0"/>
            </a:endParaRPr>
          </a:p>
          <a:p>
            <a:pPr lvl="2" algn="l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en-US" sz="2000" b="0" dirty="0" smtClean="0">
                <a:latin typeface="Calibri" charset="0"/>
              </a:rPr>
              <a:t> </a:t>
            </a:r>
            <a:r>
              <a:rPr lang="fr-FR" sz="2000" b="0" dirty="0" smtClean="0">
                <a:latin typeface="Calibri" charset="0"/>
              </a:rPr>
              <a:t>Windows XP </a:t>
            </a:r>
          </a:p>
          <a:p>
            <a:pPr lvl="2" algn="l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 Windows </a:t>
            </a:r>
            <a:r>
              <a:rPr lang="fr-FR" sz="2000" b="0" dirty="0" err="1" smtClean="0">
                <a:latin typeface="Calibri" charset="0"/>
              </a:rPr>
              <a:t>Seven</a:t>
            </a:r>
            <a:r>
              <a:rPr lang="fr-FR" sz="2000" b="0" dirty="0" smtClean="0">
                <a:latin typeface="Calibri" charset="0"/>
              </a:rPr>
              <a:t> 32 bits</a:t>
            </a:r>
          </a:p>
          <a:p>
            <a:pPr lvl="2" algn="l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 Windows </a:t>
            </a:r>
            <a:r>
              <a:rPr lang="fr-FR" sz="2000" b="0" dirty="0" err="1" smtClean="0">
                <a:latin typeface="Calibri" charset="0"/>
              </a:rPr>
              <a:t>Seven</a:t>
            </a:r>
            <a:r>
              <a:rPr lang="fr-FR" sz="2000" b="0" dirty="0" smtClean="0">
                <a:latin typeface="Calibri" charset="0"/>
              </a:rPr>
              <a:t> 64 bits</a:t>
            </a:r>
          </a:p>
          <a:p>
            <a:pPr lvl="1" algn="l">
              <a:spcBef>
                <a:spcPct val="5000"/>
              </a:spcBef>
              <a:buClr>
                <a:srgbClr val="B3B73A"/>
              </a:buClr>
              <a:buSzPct val="80000"/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 </a:t>
            </a:r>
            <a:r>
              <a:rPr lang="fr-FR" sz="2000" b="0" dirty="0">
                <a:latin typeface="Calibri" charset="0"/>
              </a:rPr>
              <a:t>1 port USB </a:t>
            </a:r>
            <a:r>
              <a:rPr lang="fr-FR" sz="2000" b="0" dirty="0" smtClean="0">
                <a:latin typeface="Calibri" charset="0"/>
              </a:rPr>
              <a:t>disponible</a:t>
            </a:r>
            <a:endParaRPr lang="fr-FR" sz="2000" b="0" dirty="0">
              <a:latin typeface="Calibri" charset="0"/>
            </a:endParaRPr>
          </a:p>
          <a:p>
            <a:pPr algn="l">
              <a:spcBef>
                <a:spcPct val="5000"/>
              </a:spcBef>
              <a:buFontTx/>
              <a:buBlip>
                <a:blip r:embed="rId5"/>
              </a:buBlip>
            </a:pPr>
            <a:endParaRPr lang="fr-FR" sz="2000" b="0" dirty="0">
              <a:latin typeface="Calibri" charset="0"/>
            </a:endParaRPr>
          </a:p>
          <a:p>
            <a:pPr lvl="1" algn="l">
              <a:spcBef>
                <a:spcPct val="5000"/>
              </a:spcBef>
              <a:buFontTx/>
              <a:buBlip>
                <a:blip r:embed="rId5"/>
              </a:buBlip>
            </a:pPr>
            <a:endParaRPr lang="fr-FR" sz="2400" b="0" dirty="0">
              <a:latin typeface="Calibri" charset="0"/>
            </a:endParaRPr>
          </a:p>
          <a:p>
            <a:pPr lvl="1" algn="l">
              <a:spcBef>
                <a:spcPct val="5000"/>
              </a:spcBef>
              <a:buFontTx/>
              <a:buBlip>
                <a:blip r:embed="rId5"/>
              </a:buBlip>
            </a:pPr>
            <a:endParaRPr lang="en-US" sz="2400" b="0" dirty="0">
              <a:solidFill>
                <a:srgbClr val="003366"/>
              </a:solidFill>
            </a:endParaRPr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Logiciel de communication : Emulink.net</a:t>
            </a: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petite omb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92925" y="4159429"/>
            <a:ext cx="5518858" cy="1192517"/>
          </a:xfrm>
          <a:prstGeom prst="rect">
            <a:avLst/>
          </a:prstGeom>
        </p:spPr>
      </p:pic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760413" y="1044575"/>
            <a:ext cx="5773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 dirty="0" err="1">
                <a:solidFill>
                  <a:srgbClr val="B3B73A"/>
                </a:solidFill>
                <a:latin typeface="Calibri" charset="0"/>
              </a:rPr>
              <a:t>EverBlu</a:t>
            </a:r>
            <a:r>
              <a:rPr lang="fr-FR" sz="3000" dirty="0">
                <a:solidFill>
                  <a:srgbClr val="B3B73A"/>
                </a:solidFill>
                <a:latin typeface="Calibri" charset="0"/>
              </a:rPr>
              <a:t> </a:t>
            </a:r>
            <a:r>
              <a:rPr lang="fr-FR" sz="3000" dirty="0" err="1" smtClean="0">
                <a:solidFill>
                  <a:srgbClr val="B3B73A"/>
                </a:solidFill>
                <a:latin typeface="Calibri" charset="0"/>
              </a:rPr>
              <a:t>Cyble</a:t>
            </a:r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 </a:t>
            </a:r>
            <a:r>
              <a:rPr lang="fr-FR" sz="3000" dirty="0" err="1" smtClean="0">
                <a:solidFill>
                  <a:srgbClr val="B3B73A"/>
                </a:solidFill>
                <a:latin typeface="Calibri" charset="0"/>
              </a:rPr>
              <a:t>Enhanced</a:t>
            </a:r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 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  <p:pic>
        <p:nvPicPr>
          <p:cNvPr id="5" name="Image 4" descr="petite omb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32500" y="5958086"/>
            <a:ext cx="3048000" cy="658613"/>
          </a:xfrm>
          <a:prstGeom prst="rect">
            <a:avLst/>
          </a:prstGeom>
        </p:spPr>
      </p:pic>
      <p:pic>
        <p:nvPicPr>
          <p:cNvPr id="8" name="Image 7" descr="EverBluCybleEnhanced_High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2191" y="1891298"/>
            <a:ext cx="4774308" cy="3087830"/>
          </a:xfrm>
          <a:prstGeom prst="rect">
            <a:avLst/>
          </a:prstGeom>
        </p:spPr>
      </p:pic>
      <p:pic>
        <p:nvPicPr>
          <p:cNvPr id="12" name="Image 11" descr="everBlu Cuble Enhanc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05043" y="4490714"/>
            <a:ext cx="1853317" cy="2025778"/>
          </a:xfrm>
          <a:prstGeom prst="rect">
            <a:avLst/>
          </a:prstGeom>
        </p:spPr>
      </p:pic>
    </p:spTree>
  </p:cSld>
  <p:clrMapOvr>
    <a:masterClrMapping/>
  </p:clrMapOvr>
  <p:transition spd="slow" advTm="1221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01638" y="979488"/>
            <a:ext cx="90074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 dirty="0">
                <a:solidFill>
                  <a:srgbClr val="B3B73A"/>
                </a:solidFill>
                <a:latin typeface="Calibri" charset="0"/>
              </a:rPr>
              <a:t>Logiciel </a:t>
            </a:r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d’exploitation </a:t>
            </a:r>
            <a:r>
              <a:rPr lang="fr-FR" sz="3000" dirty="0">
                <a:solidFill>
                  <a:srgbClr val="B3B73A"/>
                </a:solidFill>
                <a:latin typeface="Calibri" charset="0"/>
              </a:rPr>
              <a:t>: </a:t>
            </a:r>
            <a:r>
              <a:rPr lang="fr-FR" sz="3000" dirty="0" err="1">
                <a:solidFill>
                  <a:srgbClr val="B3B73A"/>
                </a:solidFill>
                <a:latin typeface="Calibri" charset="0"/>
              </a:rPr>
              <a:t>AnyQuest</a:t>
            </a:r>
            <a:r>
              <a:rPr lang="fr-FR" sz="3000" dirty="0">
                <a:solidFill>
                  <a:srgbClr val="B3B73A"/>
                </a:solidFill>
                <a:latin typeface="Calibri" charset="0"/>
              </a:rPr>
              <a:t> </a:t>
            </a:r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Host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84765" y="1627909"/>
            <a:ext cx="7708900" cy="3165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indent="381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None/>
            </a:pPr>
            <a:r>
              <a:rPr lang="fr-FR" sz="1900" b="0" dirty="0" err="1">
                <a:latin typeface="Calibri" charset="0"/>
              </a:rPr>
              <a:t>AnyQuest</a:t>
            </a:r>
            <a:r>
              <a:rPr lang="fr-FR" sz="1900" b="0" dirty="0">
                <a:latin typeface="Calibri" charset="0"/>
              </a:rPr>
              <a:t> Host </a:t>
            </a:r>
            <a:r>
              <a:rPr lang="fr-FR" sz="1900" b="0" dirty="0" smtClean="0">
                <a:latin typeface="Calibri" charset="0"/>
              </a:rPr>
              <a:t>est </a:t>
            </a:r>
            <a:r>
              <a:rPr lang="fr-FR" sz="1900" b="0" dirty="0">
                <a:latin typeface="Calibri" charset="0"/>
              </a:rPr>
              <a:t>un logiciel destiné à la gestion des compteurs équipés de module radio </a:t>
            </a:r>
            <a:r>
              <a:rPr lang="fr-FR" sz="1900" b="0" dirty="0" err="1" smtClean="0">
                <a:latin typeface="Calibri" charset="0"/>
              </a:rPr>
              <a:t>Itron</a:t>
            </a:r>
            <a:r>
              <a:rPr lang="fr-FR" sz="1900" b="0" dirty="0" smtClean="0">
                <a:latin typeface="Calibri" charset="0"/>
              </a:rPr>
              <a:t>.</a:t>
            </a:r>
            <a:endParaRPr lang="fr-FR" sz="1900" b="0" dirty="0">
              <a:latin typeface="Calibri" charset="0"/>
            </a:endParaRPr>
          </a:p>
          <a:p>
            <a:pPr indent="381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None/>
            </a:pPr>
            <a:r>
              <a:rPr lang="fr-FR" sz="1900" b="0" dirty="0">
                <a:latin typeface="Calibri" charset="0"/>
              </a:rPr>
              <a:t>Ce logiciel </a:t>
            </a:r>
            <a:r>
              <a:rPr lang="fr-FR" sz="1900" b="0" dirty="0" smtClean="0">
                <a:latin typeface="Calibri" charset="0"/>
              </a:rPr>
              <a:t>s’adresse a</a:t>
            </a:r>
            <a:r>
              <a:rPr lang="fr-FR" b="0" dirty="0" smtClean="0">
                <a:latin typeface="Calibri" charset="0"/>
              </a:rPr>
              <a:t>ux Services </a:t>
            </a:r>
            <a:r>
              <a:rPr lang="fr-FR" b="0" dirty="0">
                <a:latin typeface="Calibri" charset="0"/>
              </a:rPr>
              <a:t>d </a:t>
            </a:r>
            <a:r>
              <a:rPr lang="fr-FR" b="0" dirty="0" smtClean="0">
                <a:latin typeface="Calibri" charset="0"/>
              </a:rPr>
              <a:t>’Eau </a:t>
            </a:r>
            <a:r>
              <a:rPr lang="fr-FR" b="0" dirty="0">
                <a:latin typeface="Calibri" charset="0"/>
              </a:rPr>
              <a:t>souhaitant gérer les informations </a:t>
            </a:r>
            <a:r>
              <a:rPr lang="fr-FR" b="0" dirty="0" smtClean="0">
                <a:latin typeface="Calibri" charset="0"/>
              </a:rPr>
              <a:t>d’exploitation (Fonctions Avancées) en </a:t>
            </a:r>
            <a:r>
              <a:rPr lang="fr-FR" b="0" dirty="0">
                <a:latin typeface="Calibri" charset="0"/>
              </a:rPr>
              <a:t>complément </a:t>
            </a:r>
            <a:r>
              <a:rPr lang="fr-FR" b="0" dirty="0" smtClean="0">
                <a:latin typeface="Calibri" charset="0"/>
              </a:rPr>
              <a:t>de la </a:t>
            </a:r>
            <a:r>
              <a:rPr lang="fr-FR" b="0" dirty="0">
                <a:latin typeface="Calibri" charset="0"/>
              </a:rPr>
              <a:t>gestion </a:t>
            </a:r>
            <a:r>
              <a:rPr lang="fr-FR" b="0" dirty="0" smtClean="0">
                <a:latin typeface="Calibri" charset="0"/>
              </a:rPr>
              <a:t>de facturation</a:t>
            </a:r>
            <a:endParaRPr lang="fr-FR" b="0" dirty="0">
              <a:latin typeface="Calibri" charset="0"/>
            </a:endParaRPr>
          </a:p>
        </p:txBody>
      </p:sp>
      <p:grpSp>
        <p:nvGrpSpPr>
          <p:cNvPr id="4" name="Groupe 4"/>
          <p:cNvGrpSpPr/>
          <p:nvPr/>
        </p:nvGrpSpPr>
        <p:grpSpPr>
          <a:xfrm>
            <a:off x="1662546" y="2978728"/>
            <a:ext cx="5957454" cy="3600005"/>
            <a:chOff x="-612576" y="0"/>
            <a:chExt cx="9267825" cy="6124575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612576" y="0"/>
              <a:ext cx="9267825" cy="612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54266" y="3212976"/>
              <a:ext cx="1962150" cy="1114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6372200" y="4293096"/>
              <a:ext cx="1872208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68338" y="1055688"/>
            <a:ext cx="66690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Spécifications </a:t>
            </a:r>
          </a:p>
        </p:txBody>
      </p:sp>
      <p:sp>
        <p:nvSpPr>
          <p:cNvPr id="399364" name="Rectangle 4"/>
          <p:cNvSpPr>
            <a:spLocks noChangeArrowheads="1"/>
          </p:cNvSpPr>
          <p:nvPr/>
        </p:nvSpPr>
        <p:spPr bwMode="auto">
          <a:xfrm>
            <a:off x="782638" y="2184400"/>
            <a:ext cx="8018462" cy="24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None/>
            </a:pPr>
            <a:r>
              <a:rPr lang="fr-FR" sz="2000" dirty="0" smtClean="0">
                <a:latin typeface="Calibri" charset="0"/>
              </a:rPr>
              <a:t>Configuration recommandée pour le PC</a:t>
            </a:r>
            <a:endParaRPr lang="fr-FR" sz="200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Type IBM PC ou compatible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 Processeur Pentium 4 à 1,5 GHz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 Mémoire vive de 1 Go minimum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1 port USB disponible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Un lecteur de CDROM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Système d’exploitation Windows version : 2000 SP4, Windows XP, Vista, </a:t>
            </a:r>
            <a:r>
              <a:rPr lang="fr-FR" sz="2000" b="0" dirty="0" err="1" smtClean="0">
                <a:latin typeface="Calibri" charset="0"/>
              </a:rPr>
              <a:t>Seven</a:t>
            </a:r>
            <a:r>
              <a:rPr lang="fr-FR" sz="2000" b="0" dirty="0" smtClean="0">
                <a:latin typeface="Calibri" charset="0"/>
              </a:rPr>
              <a:t> ou 2003 Server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endParaRPr lang="fr-FR" sz="2000" b="0" dirty="0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64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57946" y="1134197"/>
            <a:ext cx="66690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 dirty="0">
                <a:solidFill>
                  <a:srgbClr val="B3B73A"/>
                </a:solidFill>
                <a:latin typeface="Calibri" charset="0"/>
              </a:rPr>
              <a:t>Fonctionnalités </a:t>
            </a:r>
          </a:p>
        </p:txBody>
      </p:sp>
      <p:sp>
        <p:nvSpPr>
          <p:cNvPr id="397315" name="Rectangle 3"/>
          <p:cNvSpPr>
            <a:spLocks noChangeArrowheads="1"/>
          </p:cNvSpPr>
          <p:nvPr/>
        </p:nvSpPr>
        <p:spPr bwMode="auto">
          <a:xfrm>
            <a:off x="736600" y="1587499"/>
            <a:ext cx="7759700" cy="435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None/>
            </a:pPr>
            <a:endParaRPr lang="fr-FR" sz="2000" dirty="0">
              <a:latin typeface="Calibri" charset="0"/>
            </a:endParaRPr>
          </a:p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None/>
            </a:pPr>
            <a:r>
              <a:rPr lang="fr-FR" sz="2000" dirty="0">
                <a:latin typeface="Calibri" charset="0"/>
              </a:rPr>
              <a:t>Le logiciel </a:t>
            </a:r>
            <a:r>
              <a:rPr lang="fr-FR" sz="2000" dirty="0" smtClean="0">
                <a:latin typeface="Calibri" charset="0"/>
              </a:rPr>
              <a:t>PC </a:t>
            </a:r>
            <a:r>
              <a:rPr lang="fr-FR" sz="2000" dirty="0" err="1" smtClean="0">
                <a:latin typeface="Calibri" charset="0"/>
              </a:rPr>
              <a:t>AnyQuest</a:t>
            </a:r>
            <a:r>
              <a:rPr lang="fr-FR" sz="2000" dirty="0" smtClean="0">
                <a:latin typeface="Calibri" charset="0"/>
              </a:rPr>
              <a:t> </a:t>
            </a:r>
            <a:r>
              <a:rPr lang="fr-FR" sz="2000" dirty="0">
                <a:latin typeface="Calibri" charset="0"/>
              </a:rPr>
              <a:t>Host </a:t>
            </a:r>
            <a:r>
              <a:rPr lang="fr-FR" sz="2000" dirty="0" smtClean="0">
                <a:latin typeface="Calibri" charset="0"/>
              </a:rPr>
              <a:t>permet</a:t>
            </a:r>
            <a:endParaRPr lang="fr-FR" sz="2000" dirty="0">
              <a:latin typeface="Calibri" charset="0"/>
            </a:endParaRPr>
          </a:p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 typeface="Wingdings" charset="2"/>
              <a:buNone/>
            </a:pPr>
            <a:endParaRPr lang="fr-FR" sz="200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>
                <a:latin typeface="Calibri" charset="0"/>
              </a:rPr>
              <a:t>De créer des tournées </a:t>
            </a:r>
            <a:r>
              <a:rPr lang="fr-FR" sz="2000" b="0" dirty="0" smtClean="0">
                <a:latin typeface="Calibri" charset="0"/>
              </a:rPr>
              <a:t>d’exploitation ciblées sur les compteurs douteux </a:t>
            </a:r>
            <a:endParaRPr lang="fr-FR" sz="2000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>
                <a:latin typeface="Calibri" charset="0"/>
              </a:rPr>
              <a:t>De </a:t>
            </a:r>
            <a:r>
              <a:rPr lang="fr-FR" sz="2000" b="0" dirty="0" smtClean="0">
                <a:latin typeface="Calibri" charset="0"/>
              </a:rPr>
              <a:t>charger/décharger ces </a:t>
            </a:r>
            <a:r>
              <a:rPr lang="fr-FR" sz="2000" b="0" dirty="0">
                <a:latin typeface="Calibri" charset="0"/>
              </a:rPr>
              <a:t>tournées sur </a:t>
            </a:r>
            <a:r>
              <a:rPr lang="fr-FR" sz="2000" b="0" dirty="0" smtClean="0">
                <a:latin typeface="Calibri" charset="0"/>
              </a:rPr>
              <a:t>le terminal </a:t>
            </a:r>
            <a:r>
              <a:rPr lang="fr-FR" sz="2000" b="0" dirty="0" err="1">
                <a:latin typeface="Calibri" charset="0"/>
              </a:rPr>
              <a:t>Itron</a:t>
            </a:r>
            <a:r>
              <a:rPr lang="fr-FR" sz="2000" b="0" dirty="0">
                <a:latin typeface="Calibri" charset="0"/>
              </a:rPr>
              <a:t> </a:t>
            </a:r>
            <a:r>
              <a:rPr lang="fr-FR" sz="2000" b="0" dirty="0" err="1" smtClean="0">
                <a:latin typeface="Calibri" charset="0"/>
              </a:rPr>
              <a:t>AnyQuest</a:t>
            </a:r>
            <a:r>
              <a:rPr lang="fr-FR" sz="2000" b="0" dirty="0" smtClean="0">
                <a:latin typeface="Calibri" charset="0"/>
              </a:rPr>
              <a:t> </a:t>
            </a:r>
            <a:r>
              <a:rPr lang="fr-FR" sz="2000" b="0" dirty="0" err="1" smtClean="0">
                <a:latin typeface="Calibri" charset="0"/>
              </a:rPr>
              <a:t>Handheld</a:t>
            </a:r>
            <a:endParaRPr lang="fr-FR" sz="2000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>
                <a:latin typeface="Calibri" charset="0"/>
              </a:rPr>
              <a:t>D ’afficher les données radio fréquence sous forme de </a:t>
            </a:r>
            <a:r>
              <a:rPr lang="fr-FR" sz="2000" b="0" dirty="0" smtClean="0">
                <a:latin typeface="Calibri" charset="0"/>
              </a:rPr>
              <a:t>graphiques et de textes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D’exploiter l’ensemble des Fonctions Avancées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De personnaliser les affichages PC et Terminal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 smtClean="0">
                <a:latin typeface="Calibri" charset="0"/>
              </a:rPr>
              <a:t>D’exporter les informations au format CSV</a:t>
            </a:r>
            <a:endParaRPr lang="fr-FR" sz="2000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2000" b="0" dirty="0">
                <a:latin typeface="Calibri" charset="0"/>
              </a:rPr>
              <a:t>De </a:t>
            </a:r>
            <a:r>
              <a:rPr lang="fr-FR" sz="2000" b="0" dirty="0" err="1">
                <a:latin typeface="Calibri" charset="0"/>
              </a:rPr>
              <a:t>re-générer</a:t>
            </a:r>
            <a:r>
              <a:rPr lang="fr-FR" sz="2000" b="0" dirty="0">
                <a:latin typeface="Calibri" charset="0"/>
              </a:rPr>
              <a:t> une tournée pour la relève suivante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7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7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7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7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7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7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7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7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7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7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7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7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7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7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7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7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5" grpId="0" build="p" bldLvl="2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490538" y="954088"/>
            <a:ext cx="66690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Logiciel AnyQuest Host </a:t>
            </a:r>
          </a:p>
        </p:txBody>
      </p:sp>
      <p:pic>
        <p:nvPicPr>
          <p:cNvPr id="35843" name="Picture 10" descr="image00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4713" y="2538413"/>
            <a:ext cx="2136775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Line 40"/>
          <p:cNvSpPr>
            <a:spLocks noChangeShapeType="1"/>
          </p:cNvSpPr>
          <p:nvPr/>
        </p:nvSpPr>
        <p:spPr bwMode="auto">
          <a:xfrm>
            <a:off x="7264400" y="6654800"/>
            <a:ext cx="0" cy="203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 descr="cou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Rectangle 39"/>
          <p:cNvSpPr txBox="1">
            <a:spLocks noChangeArrowheads="1"/>
          </p:cNvSpPr>
          <p:nvPr/>
        </p:nvSpPr>
        <p:spPr bwMode="auto">
          <a:xfrm>
            <a:off x="1501775" y="1409700"/>
            <a:ext cx="6638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>Bénéfices</a:t>
            </a:r>
            <a: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/>
            </a:r>
            <a:b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</a:b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srgbClr val="34AAB4"/>
              </a:solidFill>
              <a:effectLst/>
              <a:uLnTx/>
              <a:uFillTx/>
              <a:latin typeface="Calibri" charset="0"/>
              <a:ea typeface="+mj-ea"/>
              <a:cs typeface="+mj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133600" y="1930400"/>
            <a:ext cx="642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De l’index du compteur au Smart </a:t>
            </a:r>
            <a:r>
              <a:rPr lang="fr-FR" sz="1200" i="1" dirty="0" err="1" smtClean="0"/>
              <a:t>Metering</a:t>
            </a:r>
            <a:endParaRPr lang="fr-FR" sz="1200" i="1" dirty="0"/>
          </a:p>
        </p:txBody>
      </p:sp>
    </p:spTree>
  </p:cSld>
  <p:clrMapOvr>
    <a:masterClrMapping/>
  </p:clrMapOvr>
  <p:transition advTm="907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3"/>
            <a:ext cx="9144000" cy="113968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/>
              <a:cs typeface="Calibri"/>
            </a:endParaRPr>
          </a:p>
        </p:txBody>
      </p:sp>
      <p:grpSp>
        <p:nvGrpSpPr>
          <p:cNvPr id="2" name="Grouper 111"/>
          <p:cNvGrpSpPr/>
          <p:nvPr/>
        </p:nvGrpSpPr>
        <p:grpSpPr>
          <a:xfrm>
            <a:off x="81024" y="0"/>
            <a:ext cx="8926589" cy="6662057"/>
            <a:chOff x="81024" y="0"/>
            <a:chExt cx="8926589" cy="6662057"/>
          </a:xfrm>
        </p:grpSpPr>
        <p:sp>
          <p:nvSpPr>
            <p:cNvPr id="6" name="Rectangle à coins arrondis 5"/>
            <p:cNvSpPr/>
            <p:nvPr/>
          </p:nvSpPr>
          <p:spPr bwMode="auto">
            <a:xfrm>
              <a:off x="81024" y="0"/>
              <a:ext cx="1373165" cy="4690753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81025" y="0"/>
              <a:ext cx="13205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solidFill>
                    <a:srgbClr val="000000"/>
                  </a:solidFill>
                  <a:latin typeface="Calibri"/>
                  <a:cs typeface="Calibri"/>
                </a:rPr>
                <a:t>Protection de la ressource</a:t>
              </a:r>
              <a:endParaRPr lang="fr-FR" sz="1400" b="1" dirty="0">
                <a:solidFill>
                  <a:srgbClr val="000000"/>
                </a:solidFill>
                <a:latin typeface="Calibri"/>
                <a:cs typeface="Calibri"/>
              </a:endParaRPr>
            </a:p>
          </p:txBody>
        </p:sp>
        <p:sp>
          <p:nvSpPr>
            <p:cNvPr id="12" name="Rectangle à coins arrondis 11"/>
            <p:cNvSpPr/>
            <p:nvPr/>
          </p:nvSpPr>
          <p:spPr bwMode="auto">
            <a:xfrm>
              <a:off x="6124258" y="0"/>
              <a:ext cx="1373165" cy="6662057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6137733" y="12337"/>
              <a:ext cx="13205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solidFill>
                    <a:srgbClr val="000000"/>
                  </a:solidFill>
                  <a:latin typeface="Calibri"/>
                  <a:cs typeface="Calibri"/>
                </a:rPr>
                <a:t>Efficacité opérationnelle</a:t>
              </a:r>
              <a:endParaRPr lang="fr-FR" sz="1400" b="1" dirty="0">
                <a:solidFill>
                  <a:srgbClr val="000000"/>
                </a:solidFill>
                <a:latin typeface="Calibri"/>
                <a:cs typeface="Calibri"/>
              </a:endParaRPr>
            </a:p>
          </p:txBody>
        </p:sp>
        <p:sp>
          <p:nvSpPr>
            <p:cNvPr id="11" name="Rectangle à coins arrondis 10"/>
            <p:cNvSpPr/>
            <p:nvPr/>
          </p:nvSpPr>
          <p:spPr bwMode="auto">
            <a:xfrm>
              <a:off x="1600550" y="0"/>
              <a:ext cx="1373165" cy="4726379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1651970" y="0"/>
              <a:ext cx="13205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solidFill>
                    <a:srgbClr val="000000"/>
                  </a:solidFill>
                  <a:latin typeface="Calibri"/>
                  <a:cs typeface="Calibri"/>
                </a:rPr>
                <a:t>Conformité réglementaire</a:t>
              </a:r>
              <a:endParaRPr lang="fr-FR" sz="1400" b="1" dirty="0">
                <a:solidFill>
                  <a:srgbClr val="000000"/>
                </a:solidFill>
                <a:latin typeface="Calibri"/>
                <a:cs typeface="Calibri"/>
              </a:endParaRPr>
            </a:p>
          </p:txBody>
        </p:sp>
        <p:sp>
          <p:nvSpPr>
            <p:cNvPr id="8" name="Rectangle à coins arrondis 7"/>
            <p:cNvSpPr/>
            <p:nvPr/>
          </p:nvSpPr>
          <p:spPr bwMode="auto">
            <a:xfrm>
              <a:off x="4611891" y="1"/>
              <a:ext cx="1373165" cy="5666508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4664479" y="1"/>
              <a:ext cx="13205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solidFill>
                    <a:srgbClr val="000000"/>
                  </a:solidFill>
                  <a:latin typeface="Calibri"/>
                  <a:cs typeface="Calibri"/>
                </a:rPr>
                <a:t>Protection des recettes</a:t>
              </a:r>
              <a:endParaRPr lang="fr-FR" sz="1400" b="1" dirty="0">
                <a:solidFill>
                  <a:srgbClr val="000000"/>
                </a:solidFill>
                <a:latin typeface="Calibri"/>
                <a:cs typeface="Calibri"/>
              </a:endParaRPr>
            </a:p>
          </p:txBody>
        </p:sp>
        <p:sp>
          <p:nvSpPr>
            <p:cNvPr id="10" name="Rectangle à coins arrondis 9"/>
            <p:cNvSpPr/>
            <p:nvPr/>
          </p:nvSpPr>
          <p:spPr bwMode="auto">
            <a:xfrm>
              <a:off x="3103732" y="0"/>
              <a:ext cx="1373165" cy="4738255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3142297" y="0"/>
              <a:ext cx="13205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solidFill>
                    <a:srgbClr val="000000"/>
                  </a:solidFill>
                  <a:latin typeface="Calibri"/>
                  <a:cs typeface="Calibri"/>
                </a:rPr>
                <a:t>Satisfaction des abonnés</a:t>
              </a:r>
              <a:endParaRPr lang="fr-FR" sz="1400" b="1" dirty="0">
                <a:solidFill>
                  <a:srgbClr val="000000"/>
                </a:solidFill>
                <a:latin typeface="Calibri"/>
                <a:cs typeface="Calibri"/>
              </a:endParaRPr>
            </a:p>
          </p:txBody>
        </p:sp>
        <p:sp>
          <p:nvSpPr>
            <p:cNvPr id="83" name="Rectangle à coins arrondis 82"/>
            <p:cNvSpPr/>
            <p:nvPr/>
          </p:nvSpPr>
          <p:spPr bwMode="auto">
            <a:xfrm>
              <a:off x="7634448" y="13851"/>
              <a:ext cx="1373165" cy="462742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84" name="ZoneTexte 83"/>
            <p:cNvSpPr txBox="1"/>
            <p:nvPr/>
          </p:nvSpPr>
          <p:spPr>
            <a:xfrm>
              <a:off x="7647923" y="22666"/>
              <a:ext cx="13205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>
                  <a:solidFill>
                    <a:srgbClr val="000000"/>
                  </a:solidFill>
                  <a:latin typeface="Calibri"/>
                  <a:cs typeface="Calibri"/>
                </a:rPr>
                <a:t>Image</a:t>
              </a:r>
              <a:endParaRPr lang="fr-FR" sz="1400" b="1" dirty="0">
                <a:solidFill>
                  <a:srgbClr val="000000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28" name="Grouper 116"/>
          <p:cNvGrpSpPr/>
          <p:nvPr/>
        </p:nvGrpSpPr>
        <p:grpSpPr>
          <a:xfrm>
            <a:off x="170687" y="1658861"/>
            <a:ext cx="8793568" cy="4752097"/>
            <a:chOff x="170687" y="1658861"/>
            <a:chExt cx="8793568" cy="4752097"/>
          </a:xfrm>
        </p:grpSpPr>
        <p:sp>
          <p:nvSpPr>
            <p:cNvPr id="31" name="Rectangle à coins arrondis 30"/>
            <p:cNvSpPr/>
            <p:nvPr/>
          </p:nvSpPr>
          <p:spPr bwMode="auto">
            <a:xfrm>
              <a:off x="4706090" y="1658861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78" name="ZoneTexte 77">
              <a:hlinkClick r:id="" action="ppaction://noaction"/>
            </p:cNvPr>
            <p:cNvSpPr txBox="1"/>
            <p:nvPr/>
          </p:nvSpPr>
          <p:spPr>
            <a:xfrm>
              <a:off x="4685145" y="1821157"/>
              <a:ext cx="1245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libri"/>
                  <a:cs typeface="Calibri"/>
                </a:rPr>
                <a:t>Réduire la fraude interne</a:t>
              </a:r>
              <a:endParaRPr lang="fr-FR" sz="1400" dirty="0">
                <a:latin typeface="Calibri"/>
                <a:cs typeface="Calibri"/>
              </a:endParaRPr>
            </a:p>
          </p:txBody>
        </p:sp>
        <p:sp>
          <p:nvSpPr>
            <p:cNvPr id="39" name="Rectangle à coins arrondis 38"/>
            <p:cNvSpPr/>
            <p:nvPr/>
          </p:nvSpPr>
          <p:spPr bwMode="auto">
            <a:xfrm>
              <a:off x="3210188" y="3691854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04" name="ZoneTexte 103"/>
            <p:cNvSpPr txBox="1"/>
            <p:nvPr/>
          </p:nvSpPr>
          <p:spPr>
            <a:xfrm>
              <a:off x="3295970" y="3758132"/>
              <a:ext cx="10336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libri"/>
                  <a:cs typeface="Calibri"/>
                </a:rPr>
                <a:t>Informer en cas d’anomalie</a:t>
              </a:r>
              <a:endParaRPr lang="fr-FR" sz="1400" dirty="0">
                <a:latin typeface="Calibri"/>
                <a:cs typeface="Calibri"/>
              </a:endParaRPr>
            </a:p>
          </p:txBody>
        </p:sp>
        <p:sp>
          <p:nvSpPr>
            <p:cNvPr id="179" name="Rectangle à coins arrondis 178"/>
            <p:cNvSpPr/>
            <p:nvPr/>
          </p:nvSpPr>
          <p:spPr bwMode="auto">
            <a:xfrm>
              <a:off x="1705492" y="2694294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80" name="ZoneTexte 179"/>
            <p:cNvSpPr txBox="1"/>
            <p:nvPr/>
          </p:nvSpPr>
          <p:spPr>
            <a:xfrm>
              <a:off x="1814785" y="2755606"/>
              <a:ext cx="99391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libri"/>
                  <a:cs typeface="Calibri"/>
                </a:rPr>
                <a:t>Informer les abonnés</a:t>
              </a:r>
              <a:endParaRPr lang="fr-FR" sz="1400" dirty="0">
                <a:latin typeface="Calibri"/>
                <a:cs typeface="Calibri"/>
              </a:endParaRPr>
            </a:p>
          </p:txBody>
        </p:sp>
        <p:sp>
          <p:nvSpPr>
            <p:cNvPr id="195" name="Rectangle à coins arrondis 194">
              <a:hlinkClick r:id="rId3" action="ppaction://hlinksldjump"/>
            </p:cNvPr>
            <p:cNvSpPr/>
            <p:nvPr/>
          </p:nvSpPr>
          <p:spPr bwMode="auto">
            <a:xfrm>
              <a:off x="1501078" y="5401534"/>
              <a:ext cx="1191322" cy="983848"/>
            </a:xfrm>
            <a:prstGeom prst="roundRect">
              <a:avLst/>
            </a:prstGeom>
            <a:solidFill>
              <a:srgbClr val="9FA33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96" name="ZoneTexte 195"/>
            <p:cNvSpPr txBox="1"/>
            <p:nvPr/>
          </p:nvSpPr>
          <p:spPr>
            <a:xfrm>
              <a:off x="1638829" y="5395295"/>
              <a:ext cx="9199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>
                  <a:latin typeface="Calibri"/>
                  <a:cs typeface="Calibri"/>
                </a:rPr>
                <a:t>Bénéfices optimisés par les Fonctions Avancées</a:t>
              </a:r>
              <a:endParaRPr lang="fr-FR" sz="1200" dirty="0">
                <a:latin typeface="Calibri"/>
                <a:cs typeface="Calibri"/>
              </a:endParaRPr>
            </a:p>
          </p:txBody>
        </p:sp>
        <p:sp>
          <p:nvSpPr>
            <p:cNvPr id="50" name="Rectangle à coins arrondis 49"/>
            <p:cNvSpPr/>
            <p:nvPr/>
          </p:nvSpPr>
          <p:spPr bwMode="auto">
            <a:xfrm>
              <a:off x="6222927" y="2694294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39" name="ZoneTexte 138"/>
            <p:cNvSpPr txBox="1"/>
            <p:nvPr/>
          </p:nvSpPr>
          <p:spPr>
            <a:xfrm>
              <a:off x="6201790" y="2804012"/>
              <a:ext cx="1232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 smtClean="0">
                  <a:latin typeface="Calibri"/>
                  <a:cs typeface="Calibri"/>
                </a:rPr>
                <a:t>Identifier les anomalies de consommations</a:t>
              </a:r>
              <a:endParaRPr lang="fr-FR" sz="1200" dirty="0">
                <a:latin typeface="Calibri"/>
                <a:cs typeface="Calibri"/>
              </a:endParaRPr>
            </a:p>
          </p:txBody>
        </p:sp>
        <p:sp>
          <p:nvSpPr>
            <p:cNvPr id="138" name="Rectangle à coins arrondis 137"/>
            <p:cNvSpPr/>
            <p:nvPr/>
          </p:nvSpPr>
          <p:spPr bwMode="auto">
            <a:xfrm>
              <a:off x="6209122" y="3693032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40" name="ZoneTexte 139"/>
            <p:cNvSpPr txBox="1"/>
            <p:nvPr/>
          </p:nvSpPr>
          <p:spPr>
            <a:xfrm>
              <a:off x="6201790" y="3741238"/>
              <a:ext cx="123245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libri"/>
                  <a:cs typeface="Calibri"/>
                </a:rPr>
                <a:t>Gérer les litiges abonnés</a:t>
              </a:r>
              <a:endParaRPr lang="fr-FR" sz="1400" dirty="0">
                <a:latin typeface="Calibri"/>
                <a:cs typeface="Calibri"/>
              </a:endParaRPr>
            </a:p>
          </p:txBody>
        </p:sp>
        <p:sp>
          <p:nvSpPr>
            <p:cNvPr id="111" name="Rectangle à coins arrondis 110"/>
            <p:cNvSpPr/>
            <p:nvPr/>
          </p:nvSpPr>
          <p:spPr bwMode="auto">
            <a:xfrm>
              <a:off x="6224981" y="1658861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13" name="ZoneTexte 112"/>
            <p:cNvSpPr txBox="1"/>
            <p:nvPr/>
          </p:nvSpPr>
          <p:spPr>
            <a:xfrm>
              <a:off x="6251494" y="1725139"/>
              <a:ext cx="10336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libri"/>
                  <a:cs typeface="Calibri"/>
                </a:rPr>
                <a:t>Optimiser le temps de relève</a:t>
              </a:r>
              <a:endParaRPr lang="fr-FR" sz="1400" dirty="0">
                <a:latin typeface="Calibri"/>
                <a:cs typeface="Calibri"/>
              </a:endParaRPr>
            </a:p>
          </p:txBody>
        </p:sp>
        <p:sp>
          <p:nvSpPr>
            <p:cNvPr id="20" name="Rectangle à coins arrondis 19"/>
            <p:cNvSpPr/>
            <p:nvPr/>
          </p:nvSpPr>
          <p:spPr bwMode="auto">
            <a:xfrm>
              <a:off x="175637" y="2694294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38100" cap="flat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84" name="ZoneTexte 183"/>
            <p:cNvSpPr txBox="1"/>
            <p:nvPr/>
          </p:nvSpPr>
          <p:spPr>
            <a:xfrm>
              <a:off x="206312" y="2819400"/>
              <a:ext cx="11271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libri"/>
                  <a:cs typeface="Calibri"/>
                </a:rPr>
                <a:t>Analyse plus fine des fuites</a:t>
              </a:r>
              <a:endParaRPr lang="fr-FR" sz="1400" dirty="0">
                <a:latin typeface="Calibri"/>
                <a:cs typeface="Calibri"/>
              </a:endParaRPr>
            </a:p>
          </p:txBody>
        </p:sp>
        <p:sp>
          <p:nvSpPr>
            <p:cNvPr id="103" name="Rectangle à coins arrondis 102"/>
            <p:cNvSpPr/>
            <p:nvPr/>
          </p:nvSpPr>
          <p:spPr bwMode="auto">
            <a:xfrm>
              <a:off x="175638" y="3681156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38100" cap="flat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05" name="ZoneTexte 104"/>
            <p:cNvSpPr txBox="1"/>
            <p:nvPr/>
          </p:nvSpPr>
          <p:spPr>
            <a:xfrm>
              <a:off x="170687" y="3770960"/>
              <a:ext cx="1230601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300" dirty="0" smtClean="0">
                  <a:latin typeface="Calibri"/>
                  <a:cs typeface="Calibri"/>
                </a:rPr>
                <a:t>Sensibilisation accrue des abonnés</a:t>
              </a:r>
              <a:endParaRPr lang="fr-FR" sz="1300" dirty="0">
                <a:latin typeface="Calibri"/>
                <a:cs typeface="Calibri"/>
              </a:endParaRPr>
            </a:p>
          </p:txBody>
        </p:sp>
        <p:sp>
          <p:nvSpPr>
            <p:cNvPr id="87" name="Rectangle à coins arrondis 86"/>
            <p:cNvSpPr/>
            <p:nvPr/>
          </p:nvSpPr>
          <p:spPr bwMode="auto">
            <a:xfrm>
              <a:off x="7741065" y="2706182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85" name="ZoneTexte 184"/>
            <p:cNvSpPr txBox="1"/>
            <p:nvPr/>
          </p:nvSpPr>
          <p:spPr>
            <a:xfrm>
              <a:off x="7717947" y="2768810"/>
              <a:ext cx="123245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libri"/>
                  <a:cs typeface="Calibri"/>
                </a:rPr>
                <a:t>Amélioration de la gestion du Service</a:t>
              </a:r>
              <a:endParaRPr lang="fr-FR" sz="1400" dirty="0">
                <a:latin typeface="Calibri"/>
                <a:cs typeface="Calibri"/>
              </a:endParaRPr>
            </a:p>
          </p:txBody>
        </p:sp>
        <p:sp>
          <p:nvSpPr>
            <p:cNvPr id="100" name="Rectangle à coins arrondis 99"/>
            <p:cNvSpPr/>
            <p:nvPr/>
          </p:nvSpPr>
          <p:spPr bwMode="auto">
            <a:xfrm>
              <a:off x="7717314" y="1658861"/>
              <a:ext cx="1186070" cy="894521"/>
            </a:xfrm>
            <a:prstGeom prst="roundRect">
              <a:avLst/>
            </a:prstGeom>
            <a:solidFill>
              <a:srgbClr val="9FA33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101" name="ZoneTexte 100"/>
            <p:cNvSpPr txBox="1"/>
            <p:nvPr/>
          </p:nvSpPr>
          <p:spPr>
            <a:xfrm>
              <a:off x="7731802" y="1725761"/>
              <a:ext cx="123245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libri"/>
                  <a:cs typeface="Calibri"/>
                </a:rPr>
                <a:t>Amélioration du Service Clientèle</a:t>
              </a:r>
              <a:endParaRPr lang="fr-FR" sz="1400" dirty="0">
                <a:latin typeface="Calibri"/>
                <a:cs typeface="Calibri"/>
              </a:endParaRPr>
            </a:p>
          </p:txBody>
        </p:sp>
      </p:grpSp>
      <p:grpSp>
        <p:nvGrpSpPr>
          <p:cNvPr id="89" name="Groupe 88"/>
          <p:cNvGrpSpPr/>
          <p:nvPr/>
        </p:nvGrpSpPr>
        <p:grpSpPr>
          <a:xfrm>
            <a:off x="175637" y="592820"/>
            <a:ext cx="8749234" cy="5760548"/>
            <a:chOff x="175637" y="592820"/>
            <a:chExt cx="8749234" cy="5760548"/>
          </a:xfrm>
        </p:grpSpPr>
        <p:grpSp>
          <p:nvGrpSpPr>
            <p:cNvPr id="3" name="Grouper 113"/>
            <p:cNvGrpSpPr/>
            <p:nvPr/>
          </p:nvGrpSpPr>
          <p:grpSpPr>
            <a:xfrm>
              <a:off x="175637" y="592820"/>
              <a:ext cx="8749234" cy="5760548"/>
              <a:chOff x="175637" y="592820"/>
              <a:chExt cx="8749234" cy="5760548"/>
            </a:xfrm>
          </p:grpSpPr>
          <p:grpSp>
            <p:nvGrpSpPr>
              <p:cNvPr id="4" name="Groupe 156"/>
              <p:cNvGrpSpPr/>
              <p:nvPr/>
            </p:nvGrpSpPr>
            <p:grpSpPr>
              <a:xfrm>
                <a:off x="3184788" y="1661738"/>
                <a:ext cx="1186070" cy="894521"/>
                <a:chOff x="4789003" y="1734871"/>
                <a:chExt cx="1186070" cy="894521"/>
              </a:xfrm>
            </p:grpSpPr>
            <p:sp>
              <p:nvSpPr>
                <p:cNvPr id="96" name="Rectangle à coins arrondis 95"/>
                <p:cNvSpPr/>
                <p:nvPr/>
              </p:nvSpPr>
              <p:spPr bwMode="auto">
                <a:xfrm>
                  <a:off x="4789003" y="1734871"/>
                  <a:ext cx="1186070" cy="894521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97" name="ZoneTexte 96">
                  <a:hlinkClick r:id="" action="ppaction://noaction"/>
                </p:cNvPr>
                <p:cNvSpPr txBox="1"/>
                <p:nvPr/>
              </p:nvSpPr>
              <p:spPr>
                <a:xfrm>
                  <a:off x="4833191" y="1867394"/>
                  <a:ext cx="976096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400" dirty="0" smtClean="0">
                      <a:latin typeface="Calibri"/>
                      <a:cs typeface="Calibri"/>
                    </a:rPr>
                    <a:t>Supprimer les estimés</a:t>
                  </a:r>
                  <a:endParaRPr lang="fr-FR" sz="1400" dirty="0"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7" name="Groupe 157"/>
              <p:cNvGrpSpPr/>
              <p:nvPr/>
            </p:nvGrpSpPr>
            <p:grpSpPr>
              <a:xfrm>
                <a:off x="1705492" y="622613"/>
                <a:ext cx="1186070" cy="894521"/>
                <a:chOff x="6301401" y="695744"/>
                <a:chExt cx="1186070" cy="894521"/>
              </a:xfrm>
            </p:grpSpPr>
            <p:sp>
              <p:nvSpPr>
                <p:cNvPr id="43" name="Rectangle à coins arrondis 42"/>
                <p:cNvSpPr/>
                <p:nvPr/>
              </p:nvSpPr>
              <p:spPr bwMode="auto">
                <a:xfrm>
                  <a:off x="6301401" y="695744"/>
                  <a:ext cx="1186070" cy="894521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108" name="ZoneTexte 107"/>
                <p:cNvSpPr txBox="1"/>
                <p:nvPr/>
              </p:nvSpPr>
              <p:spPr>
                <a:xfrm>
                  <a:off x="6313558" y="739366"/>
                  <a:ext cx="1119807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400" dirty="0" smtClean="0">
                      <a:latin typeface="Calibri"/>
                      <a:cs typeface="Calibri"/>
                    </a:rPr>
                    <a:t>Préserver la qualité de l’eau</a:t>
                  </a:r>
                  <a:endParaRPr lang="fr-FR" sz="1400" dirty="0"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9" name="Groupe 159"/>
              <p:cNvGrpSpPr/>
              <p:nvPr/>
            </p:nvGrpSpPr>
            <p:grpSpPr>
              <a:xfrm>
                <a:off x="6224981" y="592820"/>
                <a:ext cx="1186070" cy="954107"/>
                <a:chOff x="6301401" y="669916"/>
                <a:chExt cx="1186070" cy="954107"/>
              </a:xfrm>
            </p:grpSpPr>
            <p:sp>
              <p:nvSpPr>
                <p:cNvPr id="161" name="Rectangle à coins arrondis 160"/>
                <p:cNvSpPr/>
                <p:nvPr/>
              </p:nvSpPr>
              <p:spPr bwMode="auto">
                <a:xfrm>
                  <a:off x="6301401" y="695744"/>
                  <a:ext cx="1186070" cy="894521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162" name="ZoneTexte 161"/>
                <p:cNvSpPr txBox="1"/>
                <p:nvPr/>
              </p:nvSpPr>
              <p:spPr>
                <a:xfrm>
                  <a:off x="6313558" y="669916"/>
                  <a:ext cx="1119807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400" dirty="0" smtClean="0">
                      <a:latin typeface="Calibri"/>
                      <a:cs typeface="Calibri"/>
                    </a:rPr>
                    <a:t>Augmenter vitesse et fiabilité de la relève</a:t>
                  </a:r>
                  <a:endParaRPr lang="fr-FR" sz="1400" dirty="0"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17" name="Groupe 163"/>
              <p:cNvGrpSpPr/>
              <p:nvPr/>
            </p:nvGrpSpPr>
            <p:grpSpPr>
              <a:xfrm>
                <a:off x="3210188" y="2711841"/>
                <a:ext cx="1204842" cy="894521"/>
                <a:chOff x="3062358" y="2688524"/>
                <a:chExt cx="1204842" cy="894521"/>
              </a:xfrm>
            </p:grpSpPr>
            <p:sp>
              <p:nvSpPr>
                <p:cNvPr id="165" name="Rectangle à coins arrondis 164"/>
                <p:cNvSpPr/>
                <p:nvPr/>
              </p:nvSpPr>
              <p:spPr bwMode="auto">
                <a:xfrm>
                  <a:off x="3062901" y="2688524"/>
                  <a:ext cx="1186070" cy="894521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166" name="ZoneTexte 165"/>
                <p:cNvSpPr txBox="1"/>
                <p:nvPr/>
              </p:nvSpPr>
              <p:spPr>
                <a:xfrm>
                  <a:off x="3062358" y="2706746"/>
                  <a:ext cx="1204842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400" dirty="0" smtClean="0">
                      <a:latin typeface="Calibri"/>
                      <a:cs typeface="Calibri"/>
                    </a:rPr>
                    <a:t>Détecter les fuites chez l ’abonné</a:t>
                  </a:r>
                  <a:endParaRPr lang="fr-FR" sz="1400" dirty="0"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21" name="Groupe 155"/>
              <p:cNvGrpSpPr/>
              <p:nvPr/>
            </p:nvGrpSpPr>
            <p:grpSpPr>
              <a:xfrm>
                <a:off x="193963" y="5408149"/>
                <a:ext cx="1049116" cy="945219"/>
                <a:chOff x="193963" y="5408149"/>
                <a:chExt cx="1049116" cy="945219"/>
              </a:xfrm>
            </p:grpSpPr>
            <p:sp>
              <p:nvSpPr>
                <p:cNvPr id="192" name="Rectangle à coins arrondis 191">
                  <a:hlinkClick r:id="rId3" action="ppaction://hlinksldjump"/>
                </p:cNvPr>
                <p:cNvSpPr/>
                <p:nvPr/>
              </p:nvSpPr>
              <p:spPr bwMode="auto">
                <a:xfrm>
                  <a:off x="193963" y="5408149"/>
                  <a:ext cx="1049116" cy="945219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193" name="ZoneTexte 192"/>
                <p:cNvSpPr txBox="1"/>
                <p:nvPr/>
              </p:nvSpPr>
              <p:spPr>
                <a:xfrm>
                  <a:off x="236659" y="5465260"/>
                  <a:ext cx="971696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200" dirty="0" smtClean="0">
                      <a:latin typeface="Calibri"/>
                      <a:cs typeface="Calibri"/>
                    </a:rPr>
                    <a:t>Bénéfices apportés par le </a:t>
                  </a:r>
                  <a:r>
                    <a:rPr lang="fr-FR" sz="1200" dirty="0" err="1" smtClean="0">
                      <a:latin typeface="Calibri"/>
                      <a:cs typeface="Calibri"/>
                    </a:rPr>
                    <a:t>Cyble</a:t>
                  </a:r>
                  <a:r>
                    <a:rPr lang="fr-FR" sz="1200" dirty="0" smtClean="0">
                      <a:latin typeface="Calibri"/>
                      <a:cs typeface="Calibri"/>
                    </a:rPr>
                    <a:t> RF</a:t>
                  </a:r>
                  <a:endParaRPr lang="fr-FR" sz="1200" dirty="0"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22" name="Groupe 105"/>
              <p:cNvGrpSpPr/>
              <p:nvPr/>
            </p:nvGrpSpPr>
            <p:grpSpPr>
              <a:xfrm>
                <a:off x="175637" y="1658861"/>
                <a:ext cx="1186070" cy="894521"/>
                <a:chOff x="175637" y="1668773"/>
                <a:chExt cx="1186070" cy="894521"/>
              </a:xfrm>
            </p:grpSpPr>
            <p:sp>
              <p:nvSpPr>
                <p:cNvPr id="125" name="Rectangle à coins arrondis 124">
                  <a:hlinkClick r:id="rId3" action="ppaction://hlinksldjump"/>
                </p:cNvPr>
                <p:cNvSpPr/>
                <p:nvPr/>
              </p:nvSpPr>
              <p:spPr bwMode="auto">
                <a:xfrm>
                  <a:off x="175637" y="1668773"/>
                  <a:ext cx="1186070" cy="894521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126" name="ZoneTexte 125"/>
                <p:cNvSpPr txBox="1"/>
                <p:nvPr/>
              </p:nvSpPr>
              <p:spPr>
                <a:xfrm>
                  <a:off x="280624" y="1746701"/>
                  <a:ext cx="976096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400" dirty="0" smtClean="0">
                      <a:latin typeface="Calibri"/>
                      <a:cs typeface="Calibri"/>
                    </a:rPr>
                    <a:t>Préserver la qualité de l’eau</a:t>
                  </a:r>
                  <a:endParaRPr lang="fr-FR" sz="1400" dirty="0"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23" name="Groupe 111"/>
              <p:cNvGrpSpPr/>
              <p:nvPr/>
            </p:nvGrpSpPr>
            <p:grpSpPr>
              <a:xfrm>
                <a:off x="4683524" y="622613"/>
                <a:ext cx="1186070" cy="894521"/>
                <a:chOff x="4683524" y="622613"/>
                <a:chExt cx="1186070" cy="894521"/>
              </a:xfrm>
            </p:grpSpPr>
            <p:sp>
              <p:nvSpPr>
                <p:cNvPr id="191" name="Rectangle à coins arrondis 190"/>
                <p:cNvSpPr/>
                <p:nvPr/>
              </p:nvSpPr>
              <p:spPr bwMode="auto">
                <a:xfrm>
                  <a:off x="4683524" y="622613"/>
                  <a:ext cx="1186070" cy="894521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190" name="ZoneTexte 189"/>
                <p:cNvSpPr txBox="1"/>
                <p:nvPr/>
              </p:nvSpPr>
              <p:spPr>
                <a:xfrm>
                  <a:off x="4718830" y="687533"/>
                  <a:ext cx="1119807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400" dirty="0" smtClean="0">
                      <a:latin typeface="Calibri"/>
                      <a:cs typeface="Calibri"/>
                    </a:rPr>
                    <a:t>Réduire la fraude abonnés</a:t>
                  </a:r>
                  <a:endParaRPr lang="fr-FR" sz="1400" dirty="0"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24" name="Groupe 159"/>
              <p:cNvGrpSpPr/>
              <p:nvPr/>
            </p:nvGrpSpPr>
            <p:grpSpPr>
              <a:xfrm>
                <a:off x="7738801" y="609699"/>
                <a:ext cx="1186070" cy="920349"/>
                <a:chOff x="6301401" y="669916"/>
                <a:chExt cx="1186070" cy="920349"/>
              </a:xfrm>
            </p:grpSpPr>
            <p:sp>
              <p:nvSpPr>
                <p:cNvPr id="98" name="Rectangle à coins arrondis 97"/>
                <p:cNvSpPr/>
                <p:nvPr/>
              </p:nvSpPr>
              <p:spPr bwMode="auto">
                <a:xfrm>
                  <a:off x="6301401" y="695744"/>
                  <a:ext cx="1186070" cy="894521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99" name="ZoneTexte 98"/>
                <p:cNvSpPr txBox="1"/>
                <p:nvPr/>
              </p:nvSpPr>
              <p:spPr>
                <a:xfrm>
                  <a:off x="6313558" y="669916"/>
                  <a:ext cx="1119807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400" dirty="0" smtClean="0">
                      <a:latin typeface="Calibri"/>
                      <a:cs typeface="Calibri"/>
                    </a:rPr>
                    <a:t>Sécurité et confort des agents</a:t>
                  </a:r>
                  <a:endParaRPr lang="fr-FR" sz="1400" dirty="0"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25" name="Groupe 154"/>
              <p:cNvGrpSpPr/>
              <p:nvPr/>
            </p:nvGrpSpPr>
            <p:grpSpPr>
              <a:xfrm>
                <a:off x="1705492" y="1658861"/>
                <a:ext cx="1186070" cy="894521"/>
                <a:chOff x="1599451" y="-164228"/>
                <a:chExt cx="1186070" cy="894521"/>
              </a:xfrm>
            </p:grpSpPr>
            <p:sp>
              <p:nvSpPr>
                <p:cNvPr id="109" name="Rectangle à coins arrondis 108">
                  <a:hlinkClick r:id="rId3" action="ppaction://hlinksldjump"/>
                </p:cNvPr>
                <p:cNvSpPr/>
                <p:nvPr/>
              </p:nvSpPr>
              <p:spPr bwMode="auto">
                <a:xfrm>
                  <a:off x="1599451" y="-164228"/>
                  <a:ext cx="1186070" cy="894521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110" name="ZoneTexte 109"/>
                <p:cNvSpPr txBox="1"/>
                <p:nvPr/>
              </p:nvSpPr>
              <p:spPr>
                <a:xfrm>
                  <a:off x="1657688" y="-101754"/>
                  <a:ext cx="976096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400" dirty="0" smtClean="0">
                      <a:latin typeface="Calibri"/>
                      <a:cs typeface="Calibri"/>
                    </a:rPr>
                    <a:t>Réduire les fuites sur réseau</a:t>
                  </a:r>
                  <a:endParaRPr lang="fr-FR" sz="1400" dirty="0">
                    <a:latin typeface="Calibri"/>
                    <a:cs typeface="Calibri"/>
                  </a:endParaRPr>
                </a:p>
              </p:txBody>
            </p:sp>
          </p:grpSp>
          <p:grpSp>
            <p:nvGrpSpPr>
              <p:cNvPr id="26" name="Groupe 154"/>
              <p:cNvGrpSpPr/>
              <p:nvPr/>
            </p:nvGrpSpPr>
            <p:grpSpPr>
              <a:xfrm>
                <a:off x="175637" y="622613"/>
                <a:ext cx="1186070" cy="894521"/>
                <a:chOff x="1587575" y="690797"/>
                <a:chExt cx="1186070" cy="894521"/>
              </a:xfrm>
            </p:grpSpPr>
            <p:sp>
              <p:nvSpPr>
                <p:cNvPr id="19" name="Rectangle à coins arrondis 18">
                  <a:hlinkClick r:id="rId3" action="ppaction://hlinksldjump"/>
                </p:cNvPr>
                <p:cNvSpPr/>
                <p:nvPr/>
              </p:nvSpPr>
              <p:spPr bwMode="auto">
                <a:xfrm>
                  <a:off x="1587575" y="690797"/>
                  <a:ext cx="1186070" cy="894521"/>
                </a:xfrm>
                <a:prstGeom prst="roundRect">
                  <a:avLst/>
                </a:prstGeom>
                <a:solidFill>
                  <a:srgbClr val="CFD54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fr-FR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cs typeface="Calibri"/>
                  </a:endParaRPr>
                </a:p>
              </p:txBody>
            </p:sp>
            <p:sp>
              <p:nvSpPr>
                <p:cNvPr id="61" name="ZoneTexte 60"/>
                <p:cNvSpPr txBox="1"/>
                <p:nvPr/>
              </p:nvSpPr>
              <p:spPr>
                <a:xfrm>
                  <a:off x="1681438" y="777021"/>
                  <a:ext cx="976096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400" dirty="0" smtClean="0">
                      <a:latin typeface="Calibri"/>
                      <a:cs typeface="Calibri"/>
                    </a:rPr>
                    <a:t>Réduire les fuites sur réseau</a:t>
                  </a:r>
                  <a:endParaRPr lang="fr-FR" sz="1400" dirty="0">
                    <a:latin typeface="Calibri"/>
                    <a:cs typeface="Calibri"/>
                  </a:endParaRPr>
                </a:p>
              </p:txBody>
            </p:sp>
          </p:grpSp>
        </p:grpSp>
        <p:sp>
          <p:nvSpPr>
            <p:cNvPr id="86" name="Rectangle à coins arrondis 85"/>
            <p:cNvSpPr/>
            <p:nvPr/>
          </p:nvSpPr>
          <p:spPr bwMode="auto">
            <a:xfrm>
              <a:off x="3212498" y="608793"/>
              <a:ext cx="1186070" cy="894521"/>
            </a:xfrm>
            <a:prstGeom prst="roundRect">
              <a:avLst/>
            </a:prstGeom>
            <a:solidFill>
              <a:srgbClr val="CFD54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cs typeface="Calibri"/>
              </a:endParaRPr>
            </a:p>
          </p:txBody>
        </p:sp>
        <p:sp>
          <p:nvSpPr>
            <p:cNvPr id="88" name="ZoneTexte 87">
              <a:hlinkClick r:id="" action="ppaction://noaction"/>
            </p:cNvPr>
            <p:cNvSpPr txBox="1"/>
            <p:nvPr/>
          </p:nvSpPr>
          <p:spPr>
            <a:xfrm>
              <a:off x="3298251" y="630476"/>
              <a:ext cx="97609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libri"/>
                  <a:cs typeface="Calibri"/>
                </a:rPr>
                <a:t>Respecter l’espace privatif </a:t>
              </a:r>
              <a:endParaRPr lang="fr-FR" sz="1400" dirty="0">
                <a:latin typeface="Calibri"/>
                <a:cs typeface="Calibri"/>
              </a:endParaRPr>
            </a:p>
          </p:txBody>
        </p:sp>
      </p:grpSp>
      <p:grpSp>
        <p:nvGrpSpPr>
          <p:cNvPr id="94" name="Groupe 93"/>
          <p:cNvGrpSpPr/>
          <p:nvPr/>
        </p:nvGrpSpPr>
        <p:grpSpPr>
          <a:xfrm>
            <a:off x="1599767" y="2694294"/>
            <a:ext cx="7389856" cy="3863055"/>
            <a:chOff x="1599767" y="2694294"/>
            <a:chExt cx="7389856" cy="3863055"/>
          </a:xfrm>
        </p:grpSpPr>
        <p:grpSp>
          <p:nvGrpSpPr>
            <p:cNvPr id="27" name="Grouper 117"/>
            <p:cNvGrpSpPr/>
            <p:nvPr/>
          </p:nvGrpSpPr>
          <p:grpSpPr>
            <a:xfrm>
              <a:off x="1599767" y="2694294"/>
              <a:ext cx="5880858" cy="3863055"/>
              <a:chOff x="1599767" y="2694294"/>
              <a:chExt cx="5880858" cy="3863055"/>
            </a:xfrm>
          </p:grpSpPr>
          <p:sp>
            <p:nvSpPr>
              <p:cNvPr id="34" name="Rectangle à coins arrondis 33"/>
              <p:cNvSpPr/>
              <p:nvPr/>
            </p:nvSpPr>
            <p:spPr bwMode="auto">
              <a:xfrm>
                <a:off x="4696797" y="2694294"/>
                <a:ext cx="1186070" cy="894521"/>
              </a:xfrm>
              <a:prstGeom prst="roundRect">
                <a:avLst/>
              </a:prstGeom>
              <a:solidFill>
                <a:srgbClr val="6A6E2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cs typeface="Calibri"/>
                </a:endParaRPr>
              </a:p>
            </p:txBody>
          </p:sp>
          <p:sp>
            <p:nvSpPr>
              <p:cNvPr id="85" name="ZoneTexte 84"/>
              <p:cNvSpPr txBox="1"/>
              <p:nvPr/>
            </p:nvSpPr>
            <p:spPr>
              <a:xfrm>
                <a:off x="4676926" y="2773814"/>
                <a:ext cx="124570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latin typeface="Calibri"/>
                    <a:cs typeface="Calibri"/>
                  </a:rPr>
                  <a:t>Facturer chaque goutte consommée</a:t>
                </a:r>
                <a:endParaRPr lang="fr-FR" sz="1400" dirty="0">
                  <a:latin typeface="Calibri"/>
                  <a:cs typeface="Calibri"/>
                </a:endParaRPr>
              </a:p>
            </p:txBody>
          </p:sp>
          <p:sp>
            <p:nvSpPr>
              <p:cNvPr id="51" name="Rectangle à coins arrondis 50"/>
              <p:cNvSpPr/>
              <p:nvPr/>
            </p:nvSpPr>
            <p:spPr bwMode="auto">
              <a:xfrm>
                <a:off x="6201789" y="4684905"/>
                <a:ext cx="1186070" cy="894521"/>
              </a:xfrm>
              <a:prstGeom prst="roundRect">
                <a:avLst/>
              </a:prstGeom>
              <a:solidFill>
                <a:srgbClr val="6A6E2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cs typeface="Calibri"/>
                </a:endParaRPr>
              </a:p>
            </p:txBody>
          </p:sp>
          <p:sp>
            <p:nvSpPr>
              <p:cNvPr id="121" name="ZoneTexte 120">
                <a:hlinkClick r:id="" action="ppaction://noaction"/>
              </p:cNvPr>
              <p:cNvSpPr txBox="1"/>
              <p:nvPr/>
            </p:nvSpPr>
            <p:spPr>
              <a:xfrm>
                <a:off x="6155408" y="4751166"/>
                <a:ext cx="13252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latin typeface="Calibri"/>
                    <a:cs typeface="Calibri"/>
                  </a:rPr>
                  <a:t>Planifier le remplacement des compteurs</a:t>
                </a:r>
                <a:endParaRPr lang="fr-FR" sz="1400" dirty="0">
                  <a:latin typeface="Calibri"/>
                  <a:cs typeface="Calibri"/>
                </a:endParaRPr>
              </a:p>
            </p:txBody>
          </p:sp>
          <p:sp>
            <p:nvSpPr>
              <p:cNvPr id="52" name="Rectangle à coins arrondis 51"/>
              <p:cNvSpPr/>
              <p:nvPr/>
            </p:nvSpPr>
            <p:spPr bwMode="auto">
              <a:xfrm>
                <a:off x="6201789" y="5662828"/>
                <a:ext cx="1186070" cy="894521"/>
              </a:xfrm>
              <a:prstGeom prst="roundRect">
                <a:avLst/>
              </a:prstGeom>
              <a:solidFill>
                <a:srgbClr val="6A6E2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cs typeface="Calibri"/>
                </a:endParaRPr>
              </a:p>
            </p:txBody>
          </p:sp>
          <p:sp>
            <p:nvSpPr>
              <p:cNvPr id="122" name="ZoneTexte 121"/>
              <p:cNvSpPr txBox="1"/>
              <p:nvPr/>
            </p:nvSpPr>
            <p:spPr>
              <a:xfrm>
                <a:off x="6155408" y="5719932"/>
                <a:ext cx="13252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latin typeface="Calibri"/>
                    <a:cs typeface="Calibri"/>
                  </a:rPr>
                  <a:t>Anticiper les pics de production</a:t>
                </a:r>
                <a:endParaRPr lang="fr-FR" sz="1400" dirty="0">
                  <a:latin typeface="Calibri"/>
                  <a:cs typeface="Calibri"/>
                </a:endParaRPr>
              </a:p>
            </p:txBody>
          </p:sp>
          <p:sp>
            <p:nvSpPr>
              <p:cNvPr id="188" name="Rectangle à coins arrondis 187"/>
              <p:cNvSpPr/>
              <p:nvPr/>
            </p:nvSpPr>
            <p:spPr bwMode="auto">
              <a:xfrm>
                <a:off x="1689773" y="3693032"/>
                <a:ext cx="1186070" cy="894521"/>
              </a:xfrm>
              <a:prstGeom prst="roundRect">
                <a:avLst/>
              </a:prstGeom>
              <a:solidFill>
                <a:srgbClr val="6A6E2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cs typeface="Calibri"/>
                </a:endParaRPr>
              </a:p>
            </p:txBody>
          </p:sp>
          <p:sp>
            <p:nvSpPr>
              <p:cNvPr id="189" name="ZoneTexte 188"/>
              <p:cNvSpPr txBox="1"/>
              <p:nvPr/>
            </p:nvSpPr>
            <p:spPr>
              <a:xfrm>
                <a:off x="1599767" y="3763223"/>
                <a:ext cx="133847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latin typeface="Calibri"/>
                    <a:cs typeface="Calibri"/>
                  </a:rPr>
                  <a:t>Améliorer le rendement de réseau</a:t>
                </a:r>
                <a:endParaRPr lang="fr-FR" sz="1400" dirty="0">
                  <a:latin typeface="Calibri"/>
                  <a:cs typeface="Calibri"/>
                </a:endParaRPr>
              </a:p>
            </p:txBody>
          </p:sp>
          <p:sp>
            <p:nvSpPr>
              <p:cNvPr id="198" name="Rectangle à coins arrondis 197">
                <a:hlinkClick r:id="rId3" action="ppaction://hlinksldjump"/>
              </p:cNvPr>
              <p:cNvSpPr/>
              <p:nvPr/>
            </p:nvSpPr>
            <p:spPr bwMode="auto">
              <a:xfrm>
                <a:off x="2949866" y="5379158"/>
                <a:ext cx="1147121" cy="1003201"/>
              </a:xfrm>
              <a:prstGeom prst="roundRect">
                <a:avLst/>
              </a:prstGeom>
              <a:solidFill>
                <a:srgbClr val="6A6E2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cs typeface="Calibri"/>
                </a:endParaRPr>
              </a:p>
            </p:txBody>
          </p:sp>
          <p:sp>
            <p:nvSpPr>
              <p:cNvPr id="199" name="ZoneTexte 198"/>
              <p:cNvSpPr txBox="1"/>
              <p:nvPr/>
            </p:nvSpPr>
            <p:spPr>
              <a:xfrm>
                <a:off x="3011721" y="5411399"/>
                <a:ext cx="1156518" cy="938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fr-FR" sz="1100" dirty="0" smtClean="0">
                    <a:latin typeface="Calibri"/>
                    <a:cs typeface="Calibri"/>
                  </a:rPr>
                  <a:t>Bénéfices apportés uniquement par les Fonctions Avancées</a:t>
                </a:r>
                <a:endParaRPr lang="fr-FR" sz="1100" dirty="0">
                  <a:latin typeface="Calibri"/>
                  <a:cs typeface="Calibri"/>
                </a:endParaRPr>
              </a:p>
            </p:txBody>
          </p:sp>
          <p:sp>
            <p:nvSpPr>
              <p:cNvPr id="143" name="Rectangle à coins arrondis 142"/>
              <p:cNvSpPr/>
              <p:nvPr/>
            </p:nvSpPr>
            <p:spPr bwMode="auto">
              <a:xfrm>
                <a:off x="4729974" y="3693032"/>
                <a:ext cx="1186070" cy="894521"/>
              </a:xfrm>
              <a:prstGeom prst="roundRect">
                <a:avLst/>
              </a:prstGeom>
              <a:solidFill>
                <a:srgbClr val="6A6E2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cs typeface="Calibri"/>
                </a:endParaRPr>
              </a:p>
            </p:txBody>
          </p:sp>
          <p:sp>
            <p:nvSpPr>
              <p:cNvPr id="163" name="ZoneTexte 162"/>
              <p:cNvSpPr txBox="1"/>
              <p:nvPr/>
            </p:nvSpPr>
            <p:spPr>
              <a:xfrm>
                <a:off x="4655943" y="3759461"/>
                <a:ext cx="13252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latin typeface="Calibri"/>
                    <a:cs typeface="Calibri"/>
                  </a:rPr>
                  <a:t>Réduire les coûts de production</a:t>
                </a:r>
                <a:endParaRPr lang="fr-FR" sz="1400" dirty="0">
                  <a:latin typeface="Calibri"/>
                  <a:cs typeface="Calibri"/>
                </a:endParaRPr>
              </a:p>
            </p:txBody>
          </p:sp>
          <p:sp>
            <p:nvSpPr>
              <p:cNvPr id="115" name="Rectangle à coins arrondis 114"/>
              <p:cNvSpPr/>
              <p:nvPr/>
            </p:nvSpPr>
            <p:spPr bwMode="auto">
              <a:xfrm>
                <a:off x="4704244" y="4684905"/>
                <a:ext cx="1186070" cy="894521"/>
              </a:xfrm>
              <a:prstGeom prst="roundRect">
                <a:avLst/>
              </a:prstGeom>
              <a:solidFill>
                <a:srgbClr val="6A6E2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cs typeface="Calibri"/>
                </a:endParaRPr>
              </a:p>
            </p:txBody>
          </p:sp>
          <p:sp>
            <p:nvSpPr>
              <p:cNvPr id="116" name="ZoneTexte 115"/>
              <p:cNvSpPr txBox="1"/>
              <p:nvPr/>
            </p:nvSpPr>
            <p:spPr>
              <a:xfrm>
                <a:off x="4642913" y="4751334"/>
                <a:ext cx="13252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latin typeface="Calibri"/>
                    <a:cs typeface="Calibri"/>
                  </a:rPr>
                  <a:t>Mettre en place un multi-tarif</a:t>
                </a:r>
                <a:endParaRPr lang="fr-FR" sz="1400" dirty="0">
                  <a:latin typeface="Calibri"/>
                  <a:cs typeface="Calibri"/>
                </a:endParaRPr>
              </a:p>
            </p:txBody>
          </p:sp>
        </p:grpSp>
        <p:sp>
          <p:nvSpPr>
            <p:cNvPr id="91" name="Rectangle à coins arrondis 90">
              <a:hlinkClick r:id="rId3" action="ppaction://hlinksldjump"/>
            </p:cNvPr>
            <p:cNvSpPr/>
            <p:nvPr/>
          </p:nvSpPr>
          <p:spPr bwMode="auto">
            <a:xfrm>
              <a:off x="7771250" y="3716615"/>
              <a:ext cx="1147121" cy="841530"/>
            </a:xfrm>
            <a:prstGeom prst="roundRect">
              <a:avLst/>
            </a:prstGeom>
            <a:solidFill>
              <a:srgbClr val="6A6E2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cs typeface="Calibri"/>
                </a:rPr>
                <a:t>       </a:t>
              </a:r>
            </a:p>
          </p:txBody>
        </p:sp>
        <p:sp>
          <p:nvSpPr>
            <p:cNvPr id="92" name="ZoneTexte 91"/>
            <p:cNvSpPr txBox="1"/>
            <p:nvPr/>
          </p:nvSpPr>
          <p:spPr>
            <a:xfrm>
              <a:off x="7833105" y="3762711"/>
              <a:ext cx="115651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1400" dirty="0" smtClean="0">
                  <a:latin typeface="Calibri"/>
                  <a:cs typeface="Calibri"/>
                </a:rPr>
                <a:t>Exemplarité  du Service de l’Eau </a:t>
              </a:r>
              <a:endParaRPr lang="fr-FR" sz="1400" dirty="0">
                <a:latin typeface="Calibri"/>
                <a:cs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932F3C-641D-446E-9D57-0E1F52B6B2D7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12" name="Ellipse 11"/>
          <p:cNvSpPr/>
          <p:nvPr/>
        </p:nvSpPr>
        <p:spPr bwMode="auto">
          <a:xfrm>
            <a:off x="6362700" y="4147931"/>
            <a:ext cx="2379869" cy="2379869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38100" cap="flat" cmpd="sng" algn="ctr">
            <a:solidFill>
              <a:srgbClr val="B3B73A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759740" y="3859377"/>
            <a:ext cx="7067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Réduire</a:t>
            </a:r>
            <a:r>
              <a:rPr lang="en-US" sz="2000" b="0" dirty="0" smtClean="0">
                <a:latin typeface="Calibri" pitchFamily="34" charset="0"/>
              </a:rPr>
              <a:t> les </a:t>
            </a:r>
            <a:r>
              <a:rPr lang="en-US" sz="2000" b="0" dirty="0" err="1" smtClean="0">
                <a:latin typeface="Calibri" pitchFamily="34" charset="0"/>
              </a:rPr>
              <a:t>fuites</a:t>
            </a: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réseau</a:t>
            </a:r>
            <a:r>
              <a:rPr lang="en-US" sz="2000" b="0" dirty="0" smtClean="0">
                <a:latin typeface="Calibri" pitchFamily="34" charset="0"/>
              </a:rPr>
              <a:t> et </a:t>
            </a:r>
            <a:r>
              <a:rPr lang="en-US" sz="2000" b="0" dirty="0" err="1" smtClean="0">
                <a:latin typeface="Calibri" pitchFamily="34" charset="0"/>
              </a:rPr>
              <a:t>gaspillages</a:t>
            </a: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abonnés</a:t>
            </a:r>
            <a:endParaRPr lang="en-US" sz="20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Réduire</a:t>
            </a:r>
            <a:r>
              <a:rPr lang="en-US" sz="2000" b="0" dirty="0" smtClean="0">
                <a:latin typeface="Calibri" pitchFamily="34" charset="0"/>
              </a:rPr>
              <a:t> les </a:t>
            </a:r>
            <a:r>
              <a:rPr lang="en-US" sz="2000" b="0" dirty="0" err="1" smtClean="0">
                <a:latin typeface="Calibri" pitchFamily="34" charset="0"/>
              </a:rPr>
              <a:t>risques</a:t>
            </a:r>
            <a:r>
              <a:rPr lang="en-US" sz="2000" b="0" dirty="0" smtClean="0">
                <a:latin typeface="Calibri" pitchFamily="34" charset="0"/>
              </a:rPr>
              <a:t> de contamination par retour </a:t>
            </a:r>
            <a:r>
              <a:rPr lang="en-US" sz="2000" b="0" dirty="0" err="1" smtClean="0">
                <a:latin typeface="Calibri" pitchFamily="34" charset="0"/>
              </a:rPr>
              <a:t>d’eau</a:t>
            </a:r>
            <a:endParaRPr lang="en-US" sz="20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Améliorer</a:t>
            </a:r>
            <a:r>
              <a:rPr lang="en-US" sz="2000" b="0" dirty="0" smtClean="0">
                <a:latin typeface="Calibri" pitchFamily="34" charset="0"/>
              </a:rPr>
              <a:t> le </a:t>
            </a:r>
            <a:r>
              <a:rPr lang="en-US" sz="2000" b="0" dirty="0" err="1" smtClean="0">
                <a:latin typeface="Calibri" pitchFamily="34" charset="0"/>
              </a:rPr>
              <a:t>rendement</a:t>
            </a:r>
            <a:r>
              <a:rPr lang="en-US" sz="2000" b="0" dirty="0" smtClean="0">
                <a:latin typeface="Calibri" pitchFamily="34" charset="0"/>
              </a:rPr>
              <a:t> de </a:t>
            </a:r>
            <a:r>
              <a:rPr lang="en-US" sz="2000" b="0" dirty="0" err="1" smtClean="0">
                <a:latin typeface="Calibri" pitchFamily="34" charset="0"/>
              </a:rPr>
              <a:t>réseau</a:t>
            </a:r>
            <a:endParaRPr lang="en-US" sz="20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Calibri" pitchFamily="34" charset="0"/>
              </a:rPr>
              <a:t> Informer et </a:t>
            </a:r>
            <a:r>
              <a:rPr lang="en-US" sz="2000" b="0" dirty="0" err="1" smtClean="0">
                <a:latin typeface="Calibri" pitchFamily="34" charset="0"/>
              </a:rPr>
              <a:t>sensibiliser</a:t>
            </a:r>
            <a:r>
              <a:rPr lang="en-US" sz="2000" b="0" dirty="0" smtClean="0">
                <a:latin typeface="Calibri" pitchFamily="34" charset="0"/>
              </a:rPr>
              <a:t> des </a:t>
            </a:r>
            <a:r>
              <a:rPr lang="en-US" sz="2000" b="0" dirty="0" err="1" smtClean="0">
                <a:latin typeface="Calibri" pitchFamily="34" charset="0"/>
              </a:rPr>
              <a:t>usagers</a:t>
            </a:r>
            <a:endParaRPr lang="en-US" sz="20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Conformité</a:t>
            </a:r>
            <a:r>
              <a:rPr lang="en-US" sz="2000" b="0" dirty="0" smtClean="0">
                <a:latin typeface="Calibri" pitchFamily="34" charset="0"/>
              </a:rPr>
              <a:t> au </a:t>
            </a:r>
            <a:r>
              <a:rPr lang="en-US" sz="2000" b="0" dirty="0" err="1" smtClean="0">
                <a:latin typeface="Calibri" pitchFamily="34" charset="0"/>
              </a:rPr>
              <a:t>Grenelle</a:t>
            </a:r>
            <a:r>
              <a:rPr lang="en-US" sz="2000" b="0" dirty="0" smtClean="0">
                <a:latin typeface="Calibri" pitchFamily="34" charset="0"/>
              </a:rPr>
              <a:t> II</a:t>
            </a: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Conformité</a:t>
            </a:r>
            <a:r>
              <a:rPr lang="en-US" sz="2000" b="0" dirty="0" smtClean="0">
                <a:latin typeface="Calibri" pitchFamily="34" charset="0"/>
              </a:rPr>
              <a:t> à </a:t>
            </a:r>
            <a:r>
              <a:rPr lang="en-US" sz="2000" b="0" dirty="0" err="1" smtClean="0">
                <a:latin typeface="Calibri" pitchFamily="34" charset="0"/>
              </a:rPr>
              <a:t>l’article</a:t>
            </a:r>
            <a:r>
              <a:rPr lang="en-US" sz="2000" b="0" dirty="0" smtClean="0">
                <a:latin typeface="Calibri" pitchFamily="34" charset="0"/>
              </a:rPr>
              <a:t> 2 de la </a:t>
            </a:r>
            <a:r>
              <a:rPr lang="en-US" sz="2000" b="0" dirty="0" err="1" smtClean="0">
                <a:latin typeface="Calibri" pitchFamily="34" charset="0"/>
              </a:rPr>
              <a:t>loi</a:t>
            </a: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fr-FR" sz="2000" b="0" dirty="0" err="1" smtClean="0">
                <a:latin typeface="Calibri" pitchFamily="34" charset="0"/>
              </a:rPr>
              <a:t>Warsmann</a:t>
            </a:r>
            <a:r>
              <a:rPr lang="fr-FR" sz="2000" b="0" dirty="0" smtClean="0">
                <a:latin typeface="Calibri" pitchFamily="34" charset="0"/>
              </a:rPr>
              <a:t> II</a:t>
            </a:r>
          </a:p>
        </p:txBody>
      </p:sp>
      <p:pic>
        <p:nvPicPr>
          <p:cNvPr id="8" name="Image 7" descr="back-and-forward-icons.jpg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182139"/>
            <a:ext cx="764853" cy="675861"/>
          </a:xfrm>
          <a:prstGeom prst="rect">
            <a:avLst/>
          </a:prstGeom>
        </p:spPr>
      </p:pic>
      <p:sp>
        <p:nvSpPr>
          <p:cNvPr id="21" name="Titre 1"/>
          <p:cNvSpPr>
            <a:spLocks noGrp="1"/>
          </p:cNvSpPr>
          <p:nvPr>
            <p:ph type="title"/>
          </p:nvPr>
        </p:nvSpPr>
        <p:spPr>
          <a:xfrm>
            <a:off x="461632" y="1024365"/>
            <a:ext cx="8682368" cy="695325"/>
          </a:xfrm>
        </p:spPr>
        <p:txBody>
          <a:bodyPr/>
          <a:lstStyle/>
          <a:p>
            <a:r>
              <a:rPr lang="en-US" sz="2800" dirty="0" smtClean="0"/>
              <a:t>Protection de la </a:t>
            </a:r>
            <a:r>
              <a:rPr lang="en-US" sz="2800" dirty="0" err="1" smtClean="0"/>
              <a:t>ressource</a:t>
            </a:r>
            <a:r>
              <a:rPr lang="en-US" sz="2800" dirty="0" smtClean="0"/>
              <a:t> &amp; </a:t>
            </a:r>
            <a:r>
              <a:rPr lang="en-US" sz="2800" dirty="0" err="1" smtClean="0"/>
              <a:t>conformité</a:t>
            </a:r>
            <a:r>
              <a:rPr lang="en-US" sz="2800" dirty="0" smtClean="0"/>
              <a:t> </a:t>
            </a:r>
            <a:r>
              <a:rPr lang="en-US" sz="2800" dirty="0" err="1" smtClean="0"/>
              <a:t>réglementaire</a:t>
            </a:r>
            <a:endParaRPr lang="fr-FR" sz="2800" dirty="0"/>
          </a:p>
        </p:txBody>
      </p:sp>
      <p:grpSp>
        <p:nvGrpSpPr>
          <p:cNvPr id="2" name="Grouper 15"/>
          <p:cNvGrpSpPr/>
          <p:nvPr/>
        </p:nvGrpSpPr>
        <p:grpSpPr>
          <a:xfrm>
            <a:off x="961944" y="1969238"/>
            <a:ext cx="993856" cy="1066255"/>
            <a:chOff x="2016044" y="1939844"/>
            <a:chExt cx="606756" cy="650956"/>
          </a:xfrm>
        </p:grpSpPr>
        <p:sp>
          <p:nvSpPr>
            <p:cNvPr id="13" name="Ellipse 12"/>
            <p:cNvSpPr/>
            <p:nvPr/>
          </p:nvSpPr>
          <p:spPr bwMode="auto">
            <a:xfrm>
              <a:off x="2022644" y="1990644"/>
              <a:ext cx="600156" cy="600156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5" name="Ellipse 14"/>
            <p:cNvSpPr/>
            <p:nvPr/>
          </p:nvSpPr>
          <p:spPr bwMode="auto">
            <a:xfrm>
              <a:off x="2016044" y="1939844"/>
              <a:ext cx="600156" cy="600156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3" name="Grouper 22"/>
          <p:cNvGrpSpPr/>
          <p:nvPr/>
        </p:nvGrpSpPr>
        <p:grpSpPr>
          <a:xfrm>
            <a:off x="2924344" y="1970637"/>
            <a:ext cx="1063456" cy="1063456"/>
            <a:chOff x="1717844" y="2298700"/>
            <a:chExt cx="669756" cy="669756"/>
          </a:xfrm>
        </p:grpSpPr>
        <p:sp>
          <p:nvSpPr>
            <p:cNvPr id="18" name="Ellipse 17"/>
            <p:cNvSpPr/>
            <p:nvPr/>
          </p:nvSpPr>
          <p:spPr bwMode="auto">
            <a:xfrm>
              <a:off x="1730544" y="2311400"/>
              <a:ext cx="657056" cy="657056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2" name="Ellipse 21"/>
            <p:cNvSpPr/>
            <p:nvPr/>
          </p:nvSpPr>
          <p:spPr bwMode="auto">
            <a:xfrm>
              <a:off x="1717844" y="2298700"/>
              <a:ext cx="657056" cy="657056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5" name="Grouper 25"/>
          <p:cNvGrpSpPr/>
          <p:nvPr/>
        </p:nvGrpSpPr>
        <p:grpSpPr>
          <a:xfrm>
            <a:off x="4676943" y="1943144"/>
            <a:ext cx="1050757" cy="1118443"/>
            <a:chOff x="7115343" y="1832143"/>
            <a:chExt cx="820127" cy="872957"/>
          </a:xfrm>
        </p:grpSpPr>
        <p:sp>
          <p:nvSpPr>
            <p:cNvPr id="24" name="Ellipse 23"/>
            <p:cNvSpPr/>
            <p:nvPr/>
          </p:nvSpPr>
          <p:spPr bwMode="auto">
            <a:xfrm>
              <a:off x="7115343" y="1884973"/>
              <a:ext cx="820127" cy="820127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5" name="Ellipse 24"/>
            <p:cNvSpPr/>
            <p:nvPr/>
          </p:nvSpPr>
          <p:spPr bwMode="auto">
            <a:xfrm>
              <a:off x="7140743" y="1832143"/>
              <a:ext cx="784057" cy="784057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6" name="Grouper 26"/>
          <p:cNvGrpSpPr/>
          <p:nvPr/>
        </p:nvGrpSpPr>
        <p:grpSpPr>
          <a:xfrm>
            <a:off x="6912143" y="1989687"/>
            <a:ext cx="1025357" cy="1025357"/>
            <a:chOff x="7089943" y="1137653"/>
            <a:chExt cx="1732547" cy="1732547"/>
          </a:xfrm>
        </p:grpSpPr>
        <p:sp>
          <p:nvSpPr>
            <p:cNvPr id="28" name="Ellipse 27"/>
            <p:cNvSpPr/>
            <p:nvPr/>
          </p:nvSpPr>
          <p:spPr bwMode="auto">
            <a:xfrm>
              <a:off x="7089943" y="1137653"/>
              <a:ext cx="1732547" cy="1732547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9" name="Ellipse 28"/>
            <p:cNvSpPr/>
            <p:nvPr/>
          </p:nvSpPr>
          <p:spPr bwMode="auto">
            <a:xfrm>
              <a:off x="7218919" y="1152829"/>
              <a:ext cx="1539572" cy="1539572"/>
            </a:xfrm>
            <a:prstGeom prst="ellipse">
              <a:avLst/>
            </a:prstGeom>
            <a:blipFill>
              <a:blip r:embed="rId7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31" name="ZoneTexte 30"/>
          <p:cNvSpPr txBox="1"/>
          <p:nvPr/>
        </p:nvSpPr>
        <p:spPr>
          <a:xfrm>
            <a:off x="762000" y="3074432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Retour </a:t>
            </a:r>
            <a:r>
              <a:rPr lang="en-US" dirty="0" err="1" smtClean="0">
                <a:latin typeface="Calibri" pitchFamily="34" charset="0"/>
              </a:rPr>
              <a:t>d’eau</a:t>
            </a:r>
            <a:r>
              <a:rPr lang="en-US" dirty="0" smtClean="0">
                <a:latin typeface="Calibri" pitchFamily="34" charset="0"/>
              </a:rPr>
              <a:t> </a:t>
            </a:r>
            <a:endParaRPr lang="fr-FR" dirty="0"/>
          </a:p>
        </p:txBody>
      </p:sp>
      <p:sp>
        <p:nvSpPr>
          <p:cNvPr id="32" name="ZoneTexte 31"/>
          <p:cNvSpPr txBox="1"/>
          <p:nvPr/>
        </p:nvSpPr>
        <p:spPr>
          <a:xfrm>
            <a:off x="2654300" y="3074432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" pitchFamily="34" charset="0"/>
              </a:rPr>
              <a:t>Fuite</a:t>
            </a:r>
            <a:endParaRPr lang="fr-FR" dirty="0"/>
          </a:p>
        </p:txBody>
      </p:sp>
      <p:sp>
        <p:nvSpPr>
          <p:cNvPr id="33" name="ZoneTexte 32"/>
          <p:cNvSpPr txBox="1"/>
          <p:nvPr/>
        </p:nvSpPr>
        <p:spPr>
          <a:xfrm>
            <a:off x="4495800" y="3074432"/>
            <a:ext cx="1511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" pitchFamily="34" charset="0"/>
              </a:rPr>
              <a:t>Datalogging</a:t>
            </a:r>
            <a:endParaRPr lang="fr-FR" dirty="0"/>
          </a:p>
        </p:txBody>
      </p:sp>
      <p:sp>
        <p:nvSpPr>
          <p:cNvPr id="34" name="ZoneTexte 33"/>
          <p:cNvSpPr txBox="1"/>
          <p:nvPr/>
        </p:nvSpPr>
        <p:spPr>
          <a:xfrm>
            <a:off x="6388100" y="30734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Temps </a:t>
            </a:r>
            <a:r>
              <a:rPr lang="en-US" dirty="0" err="1" smtClean="0">
                <a:latin typeface="Calibri" pitchFamily="34" charset="0"/>
              </a:rPr>
              <a:t>d’utilisation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932F3C-641D-446E-9D57-0E1F52B6B2D7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sp>
        <p:nvSpPr>
          <p:cNvPr id="14" name="ZoneTexte 13"/>
          <p:cNvSpPr txBox="1"/>
          <p:nvPr/>
        </p:nvSpPr>
        <p:spPr>
          <a:xfrm>
            <a:off x="689113" y="2014852"/>
            <a:ext cx="807487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8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fr-FR" sz="28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</a:br>
            <a:endParaRPr lang="fr-FR" sz="24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l"/>
            <a:endParaRPr lang="fr-FR" sz="2000" b="1" dirty="0" smtClean="0">
              <a:latin typeface="Calibri" pitchFamily="34" charset="0"/>
            </a:endParaRPr>
          </a:p>
          <a:p>
            <a:pPr algn="l"/>
            <a:endParaRPr lang="fr-FR" sz="2000" b="1" dirty="0" smtClean="0">
              <a:latin typeface="Calibri" pitchFamily="34" charset="0"/>
            </a:endParaRPr>
          </a:p>
          <a:p>
            <a:pPr algn="l"/>
            <a:r>
              <a:rPr lang="en-US" sz="2000" b="1" dirty="0" smtClean="0">
                <a:latin typeface="Calibri" pitchFamily="34" charset="0"/>
              </a:rPr>
              <a:t>     </a:t>
            </a:r>
            <a:r>
              <a:rPr lang="en-US" sz="2000" b="1" dirty="0" err="1" smtClean="0">
                <a:latin typeface="Calibri" pitchFamily="34" charset="0"/>
              </a:rPr>
              <a:t>Alarmes</a:t>
            </a:r>
            <a:r>
              <a:rPr lang="en-US" sz="2000" b="1" dirty="0" smtClean="0">
                <a:latin typeface="Calibri" pitchFamily="34" charset="0"/>
              </a:rPr>
              <a:t>	</a:t>
            </a:r>
            <a:r>
              <a:rPr lang="en-US" sz="2000" b="1" dirty="0" err="1" smtClean="0">
                <a:latin typeface="Calibri" pitchFamily="34" charset="0"/>
              </a:rPr>
              <a:t>Pics</a:t>
            </a:r>
            <a:r>
              <a:rPr lang="en-US" sz="2000" b="1" dirty="0" smtClean="0">
                <a:latin typeface="Calibri" pitchFamily="34" charset="0"/>
              </a:rPr>
              <a:t> de </a:t>
            </a:r>
            <a:r>
              <a:rPr lang="en-US" sz="2000" b="1" dirty="0" err="1" smtClean="0">
                <a:latin typeface="Calibri" pitchFamily="34" charset="0"/>
              </a:rPr>
              <a:t>débits</a:t>
            </a:r>
            <a:r>
              <a:rPr lang="en-US" sz="2000" b="1" dirty="0" smtClean="0">
                <a:latin typeface="Calibri" pitchFamily="34" charset="0"/>
              </a:rPr>
              <a:t>	    Volumes </a:t>
            </a:r>
            <a:r>
              <a:rPr lang="en-US" sz="2000" b="1" dirty="0" err="1" smtClean="0">
                <a:latin typeface="Calibri" pitchFamily="34" charset="0"/>
              </a:rPr>
              <a:t>seuil</a:t>
            </a:r>
            <a:r>
              <a:rPr lang="en-US" sz="2000" b="1" dirty="0" smtClean="0">
                <a:latin typeface="Calibri" pitchFamily="34" charset="0"/>
              </a:rPr>
              <a:t>	      </a:t>
            </a:r>
            <a:r>
              <a:rPr lang="en-US" sz="2000" b="1" dirty="0" err="1" smtClean="0">
                <a:latin typeface="Calibri" pitchFamily="34" charset="0"/>
              </a:rPr>
              <a:t>Dimensionnement</a:t>
            </a:r>
            <a:endParaRPr lang="en-US" sz="2000" b="1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</a:pPr>
            <a:endParaRPr lang="en-US" sz="2000" b="1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en-US" sz="2000" b="0" dirty="0" smtClean="0">
                <a:latin typeface="Calibri" pitchFamily="34" charset="0"/>
              </a:rPr>
              <a:t>Identifier les causes </a:t>
            </a:r>
            <a:r>
              <a:rPr lang="en-US" sz="2000" b="0" dirty="0" err="1" smtClean="0">
                <a:latin typeface="Calibri" pitchFamily="34" charset="0"/>
              </a:rPr>
              <a:t>d’anomalies</a:t>
            </a: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d’exploitation</a:t>
            </a:r>
            <a:r>
              <a:rPr lang="en-US" sz="2000" b="0" dirty="0" smtClean="0">
                <a:latin typeface="Calibri" pitchFamily="34" charset="0"/>
              </a:rPr>
              <a:t> et de </a:t>
            </a:r>
            <a:br>
              <a:rPr lang="en-US" sz="2000" b="0" dirty="0" smtClean="0">
                <a:latin typeface="Calibri" pitchFamily="34" charset="0"/>
              </a:rPr>
            </a:br>
            <a:r>
              <a:rPr lang="en-US" sz="2000" b="0" dirty="0" smtClean="0">
                <a:latin typeface="Calibri" pitchFamily="34" charset="0"/>
              </a:rPr>
              <a:t>  </a:t>
            </a:r>
            <a:r>
              <a:rPr lang="en-US" sz="2000" b="0" dirty="0" err="1" smtClean="0">
                <a:latin typeface="Calibri" pitchFamily="34" charset="0"/>
              </a:rPr>
              <a:t>consommation</a:t>
            </a:r>
            <a:endParaRPr lang="en-US" sz="20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Calibri" pitchFamily="34" charset="0"/>
              </a:rPr>
              <a:t> Augmenter la </a:t>
            </a:r>
            <a:r>
              <a:rPr lang="en-US" sz="2000" b="0" dirty="0" err="1" smtClean="0">
                <a:latin typeface="Calibri" pitchFamily="34" charset="0"/>
              </a:rPr>
              <a:t>vitesse</a:t>
            </a:r>
            <a:r>
              <a:rPr lang="en-US" sz="2000" b="0" dirty="0" smtClean="0">
                <a:latin typeface="Calibri" pitchFamily="34" charset="0"/>
              </a:rPr>
              <a:t> de </a:t>
            </a:r>
            <a:r>
              <a:rPr lang="en-US" sz="2000" b="0" dirty="0" err="1" smtClean="0">
                <a:latin typeface="Calibri" pitchFamily="34" charset="0"/>
              </a:rPr>
              <a:t>relève</a:t>
            </a:r>
            <a:r>
              <a:rPr lang="en-US" sz="2000" b="0" dirty="0" smtClean="0">
                <a:latin typeface="Calibri" pitchFamily="34" charset="0"/>
              </a:rPr>
              <a:t> </a:t>
            </a: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Gérer</a:t>
            </a:r>
            <a:r>
              <a:rPr lang="en-US" sz="2000" b="0" dirty="0" smtClean="0">
                <a:latin typeface="Calibri" pitchFamily="34" charset="0"/>
              </a:rPr>
              <a:t> les </a:t>
            </a:r>
            <a:r>
              <a:rPr lang="en-US" sz="2000" b="0" dirty="0" err="1" smtClean="0">
                <a:latin typeface="Calibri" pitchFamily="34" charset="0"/>
              </a:rPr>
              <a:t>litiges</a:t>
            </a: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abonnés</a:t>
            </a:r>
            <a:endParaRPr lang="en-US" sz="20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Planifier</a:t>
            </a:r>
            <a:r>
              <a:rPr lang="en-US" sz="2000" b="0" dirty="0" smtClean="0">
                <a:latin typeface="Calibri" pitchFamily="34" charset="0"/>
              </a:rPr>
              <a:t> les </a:t>
            </a:r>
            <a:r>
              <a:rPr lang="en-US" sz="2000" b="0" dirty="0" err="1" smtClean="0">
                <a:latin typeface="Calibri" pitchFamily="34" charset="0"/>
              </a:rPr>
              <a:t>campagnes</a:t>
            </a:r>
            <a:r>
              <a:rPr lang="en-US" sz="2000" b="0" dirty="0" smtClean="0">
                <a:latin typeface="Calibri" pitchFamily="34" charset="0"/>
              </a:rPr>
              <a:t> de </a:t>
            </a:r>
            <a:r>
              <a:rPr lang="en-US" sz="2000" b="0" dirty="0" err="1" smtClean="0">
                <a:latin typeface="Calibri" pitchFamily="34" charset="0"/>
              </a:rPr>
              <a:t>remplacement</a:t>
            </a:r>
            <a:r>
              <a:rPr lang="en-US" sz="2000" b="0" dirty="0" smtClean="0">
                <a:latin typeface="Calibri" pitchFamily="34" charset="0"/>
              </a:rPr>
              <a:t> </a:t>
            </a: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0" dirty="0" smtClean="0">
                <a:latin typeface="Calibri" pitchFamily="34" charset="0"/>
              </a:rPr>
              <a:t> </a:t>
            </a:r>
            <a:r>
              <a:rPr lang="en-US" sz="2000" b="0" dirty="0" err="1" smtClean="0">
                <a:latin typeface="Calibri" pitchFamily="34" charset="0"/>
              </a:rPr>
              <a:t>Anticiper</a:t>
            </a:r>
            <a:r>
              <a:rPr lang="en-US" sz="2000" b="0" dirty="0" smtClean="0">
                <a:latin typeface="Calibri" pitchFamily="34" charset="0"/>
              </a:rPr>
              <a:t> les </a:t>
            </a:r>
            <a:r>
              <a:rPr lang="en-US" sz="2000" b="0" dirty="0" err="1" smtClean="0">
                <a:latin typeface="Calibri" pitchFamily="34" charset="0"/>
              </a:rPr>
              <a:t>pics</a:t>
            </a:r>
            <a:r>
              <a:rPr lang="en-US" sz="2000" b="0" dirty="0" smtClean="0">
                <a:latin typeface="Calibri" pitchFamily="34" charset="0"/>
              </a:rPr>
              <a:t> de production</a:t>
            </a:r>
          </a:p>
        </p:txBody>
      </p:sp>
      <p:sp>
        <p:nvSpPr>
          <p:cNvPr id="9" name="Ellipse 8"/>
          <p:cNvSpPr/>
          <p:nvPr/>
        </p:nvSpPr>
        <p:spPr bwMode="auto">
          <a:xfrm>
            <a:off x="6273800" y="4046331"/>
            <a:ext cx="2379869" cy="2379869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38100" cap="flat" cmpd="sng" algn="ctr">
            <a:solidFill>
              <a:srgbClr val="B3B73A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8" name="Image 17" descr="back-and-forward-icons.jpg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182139"/>
            <a:ext cx="764853" cy="675861"/>
          </a:xfrm>
          <a:prstGeom prst="rect">
            <a:avLst/>
          </a:prstGeom>
        </p:spPr>
      </p:pic>
      <p:sp>
        <p:nvSpPr>
          <p:cNvPr id="19" name="Titre 1"/>
          <p:cNvSpPr>
            <a:spLocks noGrp="1"/>
          </p:cNvSpPr>
          <p:nvPr>
            <p:ph type="title"/>
          </p:nvPr>
        </p:nvSpPr>
        <p:spPr>
          <a:xfrm>
            <a:off x="378508" y="948165"/>
            <a:ext cx="8765492" cy="695325"/>
          </a:xfrm>
        </p:spPr>
        <p:txBody>
          <a:bodyPr/>
          <a:lstStyle/>
          <a:p>
            <a:r>
              <a:rPr lang="en-US" sz="2800" dirty="0" err="1" smtClean="0"/>
              <a:t>Efficacité</a:t>
            </a:r>
            <a:r>
              <a:rPr lang="en-US" sz="2800" dirty="0" smtClean="0"/>
              <a:t> </a:t>
            </a:r>
            <a:r>
              <a:rPr lang="en-US" sz="2800" dirty="0" err="1" smtClean="0"/>
              <a:t>opérationnelle</a:t>
            </a:r>
            <a:endParaRPr lang="fr-FR" sz="2800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963154" y="2677144"/>
            <a:ext cx="612155" cy="612155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3" name="Ellipse 22"/>
          <p:cNvSpPr/>
          <p:nvPr/>
        </p:nvSpPr>
        <p:spPr bwMode="auto">
          <a:xfrm>
            <a:off x="1951790" y="2673681"/>
            <a:ext cx="615618" cy="615618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Ellipse 23"/>
          <p:cNvSpPr/>
          <p:nvPr/>
        </p:nvSpPr>
        <p:spPr bwMode="auto">
          <a:xfrm>
            <a:off x="616954" y="2677144"/>
            <a:ext cx="612155" cy="612155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1" name="Ellipse 30"/>
          <p:cNvSpPr/>
          <p:nvPr/>
        </p:nvSpPr>
        <p:spPr bwMode="auto">
          <a:xfrm>
            <a:off x="1264654" y="2677144"/>
            <a:ext cx="612155" cy="612155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598236" y="2687050"/>
            <a:ext cx="615618" cy="61561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3" name="Ellipse 32"/>
          <p:cNvSpPr/>
          <p:nvPr/>
        </p:nvSpPr>
        <p:spPr bwMode="auto">
          <a:xfrm>
            <a:off x="1200483" y="2648950"/>
            <a:ext cx="615618" cy="61561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4" name="Ellipse 33"/>
          <p:cNvSpPr/>
          <p:nvPr/>
        </p:nvSpPr>
        <p:spPr bwMode="auto">
          <a:xfrm>
            <a:off x="1667044" y="2082800"/>
            <a:ext cx="520700" cy="520700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5" name="Ellipse 34"/>
          <p:cNvSpPr/>
          <p:nvPr/>
        </p:nvSpPr>
        <p:spPr bwMode="auto">
          <a:xfrm>
            <a:off x="1673144" y="2019300"/>
            <a:ext cx="520700" cy="520700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er 37"/>
          <p:cNvGrpSpPr/>
          <p:nvPr/>
        </p:nvGrpSpPr>
        <p:grpSpPr>
          <a:xfrm>
            <a:off x="7105080" y="2235200"/>
            <a:ext cx="1006741" cy="1028700"/>
            <a:chOff x="7384479" y="1779215"/>
            <a:chExt cx="847249" cy="865729"/>
          </a:xfrm>
        </p:grpSpPr>
        <p:sp>
          <p:nvSpPr>
            <p:cNvPr id="36" name="Ellipse 35"/>
            <p:cNvSpPr/>
            <p:nvPr/>
          </p:nvSpPr>
          <p:spPr bwMode="auto">
            <a:xfrm>
              <a:off x="7384479" y="1779215"/>
              <a:ext cx="847249" cy="847249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7" name="Ellipse 36"/>
            <p:cNvSpPr/>
            <p:nvPr/>
          </p:nvSpPr>
          <p:spPr bwMode="auto">
            <a:xfrm>
              <a:off x="7416800" y="1832144"/>
              <a:ext cx="812800" cy="812800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3" name="Grouper 41"/>
          <p:cNvGrpSpPr/>
          <p:nvPr/>
        </p:nvGrpSpPr>
        <p:grpSpPr>
          <a:xfrm>
            <a:off x="968544" y="2044700"/>
            <a:ext cx="571500" cy="571500"/>
            <a:chOff x="1717844" y="2298700"/>
            <a:chExt cx="669756" cy="669756"/>
          </a:xfrm>
        </p:grpSpPr>
        <p:sp>
          <p:nvSpPr>
            <p:cNvPr id="43" name="Ellipse 42"/>
            <p:cNvSpPr/>
            <p:nvPr/>
          </p:nvSpPr>
          <p:spPr bwMode="auto">
            <a:xfrm>
              <a:off x="1730544" y="2311400"/>
              <a:ext cx="657056" cy="657056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4" name="Ellipse 43"/>
            <p:cNvSpPr/>
            <p:nvPr/>
          </p:nvSpPr>
          <p:spPr bwMode="auto">
            <a:xfrm>
              <a:off x="1717844" y="2298700"/>
              <a:ext cx="657056" cy="657056"/>
            </a:xfrm>
            <a:prstGeom prst="ellipse">
              <a:avLst/>
            </a:prstGeom>
            <a:blipFill>
              <a:blip r:embed="rId9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5" name="Grouper 49"/>
          <p:cNvGrpSpPr/>
          <p:nvPr/>
        </p:nvGrpSpPr>
        <p:grpSpPr>
          <a:xfrm>
            <a:off x="4346743" y="2315829"/>
            <a:ext cx="943287" cy="948071"/>
            <a:chOff x="5502443" y="1566529"/>
            <a:chExt cx="943287" cy="948071"/>
          </a:xfrm>
        </p:grpSpPr>
        <p:sp>
          <p:nvSpPr>
            <p:cNvPr id="45" name="Ellipse 44"/>
            <p:cNvSpPr/>
            <p:nvPr/>
          </p:nvSpPr>
          <p:spPr bwMode="auto">
            <a:xfrm>
              <a:off x="5502443" y="1571313"/>
              <a:ext cx="943287" cy="943287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6" name="Ellipse 45"/>
            <p:cNvSpPr/>
            <p:nvPr/>
          </p:nvSpPr>
          <p:spPr bwMode="auto">
            <a:xfrm>
              <a:off x="5619994" y="1566529"/>
              <a:ext cx="806206" cy="798062"/>
            </a:xfrm>
            <a:prstGeom prst="ellipse">
              <a:avLst/>
            </a:prstGeom>
            <a:blipFill>
              <a:blip r:embed="rId10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6" name="Grouper 50"/>
          <p:cNvGrpSpPr/>
          <p:nvPr/>
        </p:nvGrpSpPr>
        <p:grpSpPr>
          <a:xfrm>
            <a:off x="5375443" y="2320613"/>
            <a:ext cx="943287" cy="943287"/>
            <a:chOff x="6569243" y="1571313"/>
            <a:chExt cx="943287" cy="943287"/>
          </a:xfrm>
        </p:grpSpPr>
        <p:sp>
          <p:nvSpPr>
            <p:cNvPr id="47" name="Ellipse 46"/>
            <p:cNvSpPr/>
            <p:nvPr/>
          </p:nvSpPr>
          <p:spPr bwMode="auto">
            <a:xfrm>
              <a:off x="6569243" y="1571313"/>
              <a:ext cx="943287" cy="943287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8" name="Ellipse 47"/>
            <p:cNvSpPr/>
            <p:nvPr/>
          </p:nvSpPr>
          <p:spPr bwMode="auto">
            <a:xfrm>
              <a:off x="6646081" y="1626500"/>
              <a:ext cx="806206" cy="798062"/>
            </a:xfrm>
            <a:prstGeom prst="ellipse">
              <a:avLst/>
            </a:prstGeom>
            <a:blipFill>
              <a:blip r:embed="rId11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7" name="Grouper 53"/>
          <p:cNvGrpSpPr/>
          <p:nvPr/>
        </p:nvGrpSpPr>
        <p:grpSpPr>
          <a:xfrm>
            <a:off x="2860845" y="2315829"/>
            <a:ext cx="956524" cy="970547"/>
            <a:chOff x="7089943" y="1023353"/>
            <a:chExt cx="1732547" cy="1757947"/>
          </a:xfrm>
        </p:grpSpPr>
        <p:sp>
          <p:nvSpPr>
            <p:cNvPr id="52" name="Ellipse 51"/>
            <p:cNvSpPr/>
            <p:nvPr/>
          </p:nvSpPr>
          <p:spPr bwMode="auto">
            <a:xfrm>
              <a:off x="7089943" y="1048753"/>
              <a:ext cx="1732547" cy="1732547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53" name="Ellipse 52"/>
            <p:cNvSpPr/>
            <p:nvPr/>
          </p:nvSpPr>
          <p:spPr bwMode="auto">
            <a:xfrm>
              <a:off x="7229643" y="1023353"/>
              <a:ext cx="1554747" cy="1554747"/>
            </a:xfrm>
            <a:prstGeom prst="ellipse">
              <a:avLst/>
            </a:prstGeom>
            <a:blipFill>
              <a:blip r:embed="rId12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932F3C-641D-446E-9D57-0E1F52B6B2D7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14" name="ZoneTexte 13"/>
          <p:cNvSpPr txBox="1"/>
          <p:nvPr/>
        </p:nvSpPr>
        <p:spPr>
          <a:xfrm>
            <a:off x="482600" y="1750087"/>
            <a:ext cx="84582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fr-FR" sz="2000" b="1" dirty="0" smtClean="0">
              <a:latin typeface="Calibri" pitchFamily="34" charset="0"/>
            </a:endParaRPr>
          </a:p>
          <a:p>
            <a:pPr algn="l"/>
            <a:endParaRPr lang="en-US" sz="2000" b="1" dirty="0" smtClean="0">
              <a:latin typeface="Calibri" pitchFamily="34" charset="0"/>
            </a:endParaRPr>
          </a:p>
          <a:p>
            <a:pPr algn="l"/>
            <a:endParaRPr lang="en-US" sz="2000" b="1" dirty="0" smtClean="0">
              <a:latin typeface="Calibri" pitchFamily="34" charset="0"/>
            </a:endParaRPr>
          </a:p>
          <a:p>
            <a:pPr algn="l"/>
            <a:endParaRPr lang="en-US" sz="2000" b="1" dirty="0" smtClean="0">
              <a:latin typeface="Calibri" pitchFamily="34" charset="0"/>
            </a:endParaRPr>
          </a:p>
          <a:p>
            <a:pPr algn="l"/>
            <a:endParaRPr lang="en-US" sz="2000" b="1" dirty="0" smtClean="0">
              <a:latin typeface="Calibri" pitchFamily="34" charset="0"/>
            </a:endParaRPr>
          </a:p>
          <a:p>
            <a:pPr algn="l"/>
            <a:r>
              <a:rPr lang="en-US" sz="2000" b="1" dirty="0" smtClean="0">
                <a:latin typeface="Calibri" pitchFamily="34" charset="0"/>
              </a:rPr>
              <a:t>	</a:t>
            </a:r>
          </a:p>
          <a:p>
            <a:pPr algn="l"/>
            <a:r>
              <a:rPr lang="en-US" sz="2000" b="1" dirty="0" smtClean="0">
                <a:latin typeface="Calibri" pitchFamily="34" charset="0"/>
              </a:rPr>
              <a:t> </a:t>
            </a: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Facturer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sur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une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consommation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réelle</a:t>
            </a:r>
            <a:r>
              <a:rPr lang="en-US" sz="2400" b="0" dirty="0" smtClean="0">
                <a:latin typeface="Calibri" pitchFamily="34" charset="0"/>
              </a:rPr>
              <a:t> et non </a:t>
            </a:r>
            <a:r>
              <a:rPr lang="en-US" sz="2400" b="0" dirty="0" err="1" smtClean="0">
                <a:latin typeface="Calibri" pitchFamily="34" charset="0"/>
              </a:rPr>
              <a:t>estimée</a:t>
            </a:r>
            <a:endParaRPr lang="en-US" sz="24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Réduire</a:t>
            </a:r>
            <a:r>
              <a:rPr lang="en-US" sz="2400" b="0" dirty="0" smtClean="0">
                <a:latin typeface="Calibri" pitchFamily="34" charset="0"/>
              </a:rPr>
              <a:t> la </a:t>
            </a:r>
            <a:r>
              <a:rPr lang="en-US" sz="2400" b="0" dirty="0" err="1" smtClean="0">
                <a:latin typeface="Calibri" pitchFamily="34" charset="0"/>
              </a:rPr>
              <a:t>fraude</a:t>
            </a:r>
            <a:endParaRPr lang="en-US" sz="24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Dimensionner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correctement</a:t>
            </a:r>
            <a:r>
              <a:rPr lang="en-US" sz="2400" b="0" dirty="0" smtClean="0">
                <a:latin typeface="Calibri" pitchFamily="34" charset="0"/>
              </a:rPr>
              <a:t> les </a:t>
            </a:r>
            <a:r>
              <a:rPr lang="en-US" sz="2400" b="0" dirty="0" err="1" smtClean="0">
                <a:latin typeface="Calibri" pitchFamily="34" charset="0"/>
              </a:rPr>
              <a:t>compteurs</a:t>
            </a:r>
            <a:endParaRPr lang="en-US" sz="24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Facturer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chaque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goutte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consommée</a:t>
            </a:r>
            <a:endParaRPr lang="en-US" sz="24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Réduire</a:t>
            </a:r>
            <a:r>
              <a:rPr lang="en-US" sz="2400" b="0" dirty="0" smtClean="0">
                <a:latin typeface="Calibri" pitchFamily="34" charset="0"/>
              </a:rPr>
              <a:t> les </a:t>
            </a:r>
            <a:r>
              <a:rPr lang="en-US" sz="2400" b="0" dirty="0" err="1" smtClean="0">
                <a:latin typeface="Calibri" pitchFamily="34" charset="0"/>
              </a:rPr>
              <a:t>coûts</a:t>
            </a:r>
            <a:r>
              <a:rPr lang="en-US" sz="2400" b="0" dirty="0" smtClean="0">
                <a:latin typeface="Calibri" pitchFamily="34" charset="0"/>
              </a:rPr>
              <a:t> de production</a:t>
            </a: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Mettre</a:t>
            </a:r>
            <a:r>
              <a:rPr lang="en-US" sz="2400" b="0" dirty="0" smtClean="0">
                <a:latin typeface="Calibri" pitchFamily="34" charset="0"/>
              </a:rPr>
              <a:t> en place des multi-</a:t>
            </a:r>
            <a:r>
              <a:rPr lang="en-US" sz="2400" b="0" dirty="0" err="1" smtClean="0">
                <a:latin typeface="Calibri" pitchFamily="34" charset="0"/>
              </a:rPr>
              <a:t>tarifs</a:t>
            </a:r>
            <a:endParaRPr lang="fr-FR" sz="2400" b="0" dirty="0">
              <a:latin typeface="Calibri" pitchFamily="34" charset="0"/>
            </a:endParaRPr>
          </a:p>
        </p:txBody>
      </p:sp>
      <p:pic>
        <p:nvPicPr>
          <p:cNvPr id="17" name="Image 16" descr="back-and-forward-icons.jpg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182139"/>
            <a:ext cx="764853" cy="675861"/>
          </a:xfrm>
          <a:prstGeom prst="rect">
            <a:avLst/>
          </a:prstGeom>
        </p:spPr>
      </p:pic>
      <p:sp>
        <p:nvSpPr>
          <p:cNvPr id="18" name="Titre 1"/>
          <p:cNvSpPr>
            <a:spLocks noGrp="1"/>
          </p:cNvSpPr>
          <p:nvPr>
            <p:ph type="title"/>
          </p:nvPr>
        </p:nvSpPr>
        <p:spPr>
          <a:xfrm>
            <a:off x="236000" y="922765"/>
            <a:ext cx="8385482" cy="695325"/>
          </a:xfrm>
        </p:spPr>
        <p:txBody>
          <a:bodyPr/>
          <a:lstStyle/>
          <a:p>
            <a:r>
              <a:rPr lang="en-US" sz="2800" dirty="0" smtClean="0"/>
              <a:t>Protection des </a:t>
            </a:r>
            <a:r>
              <a:rPr lang="en-US" sz="2800" dirty="0" err="1" smtClean="0"/>
              <a:t>recettes</a:t>
            </a:r>
            <a:endParaRPr lang="fr-FR" sz="2800" dirty="0"/>
          </a:p>
        </p:txBody>
      </p:sp>
      <p:pic>
        <p:nvPicPr>
          <p:cNvPr id="21" name="Image 20" descr="compteur terr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547" y="4445000"/>
            <a:ext cx="2291787" cy="2164080"/>
          </a:xfrm>
          <a:prstGeom prst="flowChartConnector">
            <a:avLst/>
          </a:prstGeom>
          <a:noFill/>
          <a:ln>
            <a:solidFill>
              <a:srgbClr val="B3B73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er 21"/>
          <p:cNvGrpSpPr/>
          <p:nvPr/>
        </p:nvGrpSpPr>
        <p:grpSpPr>
          <a:xfrm>
            <a:off x="7117780" y="1749032"/>
            <a:ext cx="1073720" cy="1098186"/>
            <a:chOff x="7384480" y="1815444"/>
            <a:chExt cx="811020" cy="829500"/>
          </a:xfrm>
        </p:grpSpPr>
        <p:sp>
          <p:nvSpPr>
            <p:cNvPr id="15" name="Ellipse 14"/>
            <p:cNvSpPr/>
            <p:nvPr/>
          </p:nvSpPr>
          <p:spPr bwMode="auto">
            <a:xfrm>
              <a:off x="7384480" y="1815444"/>
              <a:ext cx="811020" cy="811020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6" name="Ellipse 15"/>
            <p:cNvSpPr/>
            <p:nvPr/>
          </p:nvSpPr>
          <p:spPr bwMode="auto">
            <a:xfrm>
              <a:off x="7416800" y="1866900"/>
              <a:ext cx="778044" cy="778044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3" name="Grouper 29"/>
          <p:cNvGrpSpPr/>
          <p:nvPr/>
        </p:nvGrpSpPr>
        <p:grpSpPr>
          <a:xfrm>
            <a:off x="3323390" y="1781194"/>
            <a:ext cx="1068349" cy="1059263"/>
            <a:chOff x="2218490" y="1384299"/>
            <a:chExt cx="806963" cy="800100"/>
          </a:xfrm>
        </p:grpSpPr>
        <p:sp>
          <p:nvSpPr>
            <p:cNvPr id="23" name="Ellipse 22"/>
            <p:cNvSpPr/>
            <p:nvPr/>
          </p:nvSpPr>
          <p:spPr bwMode="auto">
            <a:xfrm>
              <a:off x="2229855" y="1388801"/>
              <a:ext cx="795598" cy="795598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4" name="Ellipse 23"/>
            <p:cNvSpPr/>
            <p:nvPr/>
          </p:nvSpPr>
          <p:spPr bwMode="auto">
            <a:xfrm>
              <a:off x="2218490" y="1384299"/>
              <a:ext cx="800099" cy="800099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5" name="Grouper 30"/>
          <p:cNvGrpSpPr/>
          <p:nvPr/>
        </p:nvGrpSpPr>
        <p:grpSpPr>
          <a:xfrm>
            <a:off x="687136" y="1776606"/>
            <a:ext cx="1065463" cy="1068439"/>
            <a:chOff x="471236" y="1900506"/>
            <a:chExt cx="1065463" cy="1068439"/>
          </a:xfrm>
        </p:grpSpPr>
        <p:sp>
          <p:nvSpPr>
            <p:cNvPr id="25" name="Ellipse 24"/>
            <p:cNvSpPr/>
            <p:nvPr/>
          </p:nvSpPr>
          <p:spPr bwMode="auto">
            <a:xfrm>
              <a:off x="489954" y="1922200"/>
              <a:ext cx="1046745" cy="1046745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7" name="Ellipse 26"/>
            <p:cNvSpPr/>
            <p:nvPr/>
          </p:nvSpPr>
          <p:spPr bwMode="auto">
            <a:xfrm>
              <a:off x="471236" y="1900506"/>
              <a:ext cx="1059262" cy="1059262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6" name="Grouper 28"/>
          <p:cNvGrpSpPr/>
          <p:nvPr/>
        </p:nvGrpSpPr>
        <p:grpSpPr>
          <a:xfrm>
            <a:off x="1898982" y="1764823"/>
            <a:ext cx="1138261" cy="1092005"/>
            <a:chOff x="1467183" y="1359568"/>
            <a:chExt cx="859770" cy="824831"/>
          </a:xfrm>
        </p:grpSpPr>
        <p:sp>
          <p:nvSpPr>
            <p:cNvPr id="26" name="Ellipse 25"/>
            <p:cNvSpPr/>
            <p:nvPr/>
          </p:nvSpPr>
          <p:spPr bwMode="auto">
            <a:xfrm>
              <a:off x="1531355" y="1388801"/>
              <a:ext cx="795598" cy="795598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8" name="Ellipse 27"/>
            <p:cNvSpPr/>
            <p:nvPr/>
          </p:nvSpPr>
          <p:spPr bwMode="auto">
            <a:xfrm>
              <a:off x="1467183" y="1359568"/>
              <a:ext cx="800099" cy="800099"/>
            </a:xfrm>
            <a:prstGeom prst="ellipse">
              <a:avLst/>
            </a:prstGeom>
            <a:blipFill>
              <a:blip r:embed="rId7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33" name="ZoneTexte 32"/>
          <p:cNvSpPr txBox="1"/>
          <p:nvPr/>
        </p:nvSpPr>
        <p:spPr>
          <a:xfrm>
            <a:off x="419100" y="296545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" pitchFamily="34" charset="0"/>
              </a:rPr>
              <a:t>Compteur</a:t>
            </a:r>
            <a:r>
              <a:rPr lang="en-US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n-US" dirty="0" err="1" smtClean="0">
                <a:latin typeface="Calibri" pitchFamily="34" charset="0"/>
              </a:rPr>
              <a:t>bloqué</a:t>
            </a:r>
            <a:endParaRPr lang="fr-FR" dirty="0"/>
          </a:p>
        </p:txBody>
      </p:sp>
      <p:sp>
        <p:nvSpPr>
          <p:cNvPr id="34" name="ZoneTexte 33"/>
          <p:cNvSpPr txBox="1"/>
          <p:nvPr/>
        </p:nvSpPr>
        <p:spPr>
          <a:xfrm>
            <a:off x="1701800" y="2965450"/>
            <a:ext cx="153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" pitchFamily="34" charset="0"/>
              </a:rPr>
              <a:t>Compteur</a:t>
            </a:r>
            <a:r>
              <a:rPr lang="en-US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n-US" dirty="0" err="1" smtClean="0">
                <a:latin typeface="Calibri" pitchFamily="34" charset="0"/>
              </a:rPr>
              <a:t>retourné</a:t>
            </a:r>
            <a:endParaRPr lang="fr-FR" dirty="0"/>
          </a:p>
        </p:txBody>
      </p:sp>
      <p:sp>
        <p:nvSpPr>
          <p:cNvPr id="35" name="ZoneTexte 34"/>
          <p:cNvSpPr txBox="1"/>
          <p:nvPr/>
        </p:nvSpPr>
        <p:spPr>
          <a:xfrm>
            <a:off x="3276600" y="296545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Module</a:t>
            </a:r>
          </a:p>
          <a:p>
            <a:pPr algn="ctr"/>
            <a:r>
              <a:rPr lang="en-US" dirty="0" err="1" smtClean="0">
                <a:latin typeface="Calibri" pitchFamily="34" charset="0"/>
              </a:rPr>
              <a:t>démonté</a:t>
            </a:r>
            <a:endParaRPr lang="fr-FR" dirty="0"/>
          </a:p>
        </p:txBody>
      </p:sp>
      <p:sp>
        <p:nvSpPr>
          <p:cNvPr id="36" name="ZoneTexte 35"/>
          <p:cNvSpPr txBox="1"/>
          <p:nvPr/>
        </p:nvSpPr>
        <p:spPr>
          <a:xfrm>
            <a:off x="4826000" y="2952750"/>
            <a:ext cx="153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Temps </a:t>
            </a:r>
          </a:p>
          <a:p>
            <a:pPr algn="ctr"/>
            <a:r>
              <a:rPr lang="en-US" dirty="0" err="1" smtClean="0">
                <a:latin typeface="Calibri" pitchFamily="34" charset="0"/>
              </a:rPr>
              <a:t>d’utilisation</a:t>
            </a:r>
            <a:endParaRPr lang="fr-FR" dirty="0"/>
          </a:p>
        </p:txBody>
      </p:sp>
      <p:sp>
        <p:nvSpPr>
          <p:cNvPr id="37" name="ZoneTexte 36"/>
          <p:cNvSpPr txBox="1"/>
          <p:nvPr/>
        </p:nvSpPr>
        <p:spPr>
          <a:xfrm>
            <a:off x="6616700" y="3091249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err="1" smtClean="0">
                <a:latin typeface="Calibri" pitchFamily="34" charset="0"/>
              </a:rPr>
              <a:t>Dimensionnement</a:t>
            </a:r>
            <a:endParaRPr lang="fr-FR" dirty="0"/>
          </a:p>
        </p:txBody>
      </p:sp>
      <p:grpSp>
        <p:nvGrpSpPr>
          <p:cNvPr id="7" name="Grouper 37"/>
          <p:cNvGrpSpPr/>
          <p:nvPr/>
        </p:nvGrpSpPr>
        <p:grpSpPr>
          <a:xfrm>
            <a:off x="5096043" y="1738904"/>
            <a:ext cx="1050757" cy="1118443"/>
            <a:chOff x="7115343" y="1832143"/>
            <a:chExt cx="820127" cy="872957"/>
          </a:xfrm>
        </p:grpSpPr>
        <p:sp>
          <p:nvSpPr>
            <p:cNvPr id="39" name="Ellipse 38"/>
            <p:cNvSpPr/>
            <p:nvPr/>
          </p:nvSpPr>
          <p:spPr bwMode="auto">
            <a:xfrm>
              <a:off x="7115343" y="1884973"/>
              <a:ext cx="820127" cy="820127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0" name="Ellipse 39"/>
            <p:cNvSpPr/>
            <p:nvPr/>
          </p:nvSpPr>
          <p:spPr bwMode="auto">
            <a:xfrm>
              <a:off x="7140743" y="1832143"/>
              <a:ext cx="784057" cy="784057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932F3C-641D-446E-9D57-0E1F52B6B2D7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14" name="ZoneTexte 13"/>
          <p:cNvSpPr txBox="1"/>
          <p:nvPr/>
        </p:nvSpPr>
        <p:spPr>
          <a:xfrm>
            <a:off x="714513" y="1633852"/>
            <a:ext cx="787179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fr-FR" sz="28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l"/>
            <a:endParaRPr lang="fr-FR" sz="28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l"/>
            <a:endParaRPr lang="fr-FR" sz="28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l"/>
            <a:endParaRPr lang="fr-FR" sz="28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l"/>
            <a:endParaRPr lang="fr-FR" sz="28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l"/>
            <a:endParaRPr lang="fr-FR" sz="28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Facturer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sur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consommation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réelle</a:t>
            </a:r>
            <a:endParaRPr lang="en-US" sz="24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Détecter</a:t>
            </a:r>
            <a:r>
              <a:rPr lang="en-US" sz="2400" b="0" dirty="0" smtClean="0">
                <a:latin typeface="Calibri" pitchFamily="34" charset="0"/>
              </a:rPr>
              <a:t> les </a:t>
            </a:r>
            <a:r>
              <a:rPr lang="en-US" sz="2400" b="0" dirty="0" err="1" smtClean="0">
                <a:latin typeface="Calibri" pitchFamily="34" charset="0"/>
              </a:rPr>
              <a:t>fuites</a:t>
            </a: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résiduelles</a:t>
            </a:r>
            <a:r>
              <a:rPr lang="en-US" sz="2400" b="0" dirty="0" smtClean="0">
                <a:latin typeface="Calibri" pitchFamily="34" charset="0"/>
              </a:rPr>
              <a:t>/</a:t>
            </a:r>
            <a:r>
              <a:rPr lang="en-US" sz="2400" b="0" dirty="0" err="1" smtClean="0">
                <a:latin typeface="Calibri" pitchFamily="34" charset="0"/>
              </a:rPr>
              <a:t>importantes</a:t>
            </a:r>
            <a:endParaRPr lang="en-US" sz="2400" b="0" dirty="0" smtClean="0">
              <a:latin typeface="Calibri" pitchFamily="34" charset="0"/>
            </a:endParaRP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400" b="0" dirty="0" smtClean="0">
                <a:latin typeface="Calibri" pitchFamily="34" charset="0"/>
              </a:rPr>
              <a:t> Informer à </a:t>
            </a:r>
            <a:r>
              <a:rPr lang="en-US" sz="2400" b="0" dirty="0" err="1" smtClean="0">
                <a:latin typeface="Calibri" pitchFamily="34" charset="0"/>
              </a:rPr>
              <a:t>travers</a:t>
            </a:r>
            <a:r>
              <a:rPr lang="en-US" sz="2400" b="0" dirty="0" smtClean="0">
                <a:latin typeface="Calibri" pitchFamily="34" charset="0"/>
              </a:rPr>
              <a:t> des services</a:t>
            </a:r>
          </a:p>
          <a:p>
            <a:pPr algn="l">
              <a:buClr>
                <a:srgbClr val="998922"/>
              </a:buClr>
              <a:buFont typeface="Arial" pitchFamily="34" charset="0"/>
              <a:buChar char="•"/>
            </a:pPr>
            <a:r>
              <a:rPr lang="en-US" sz="2400" b="0" dirty="0" smtClean="0">
                <a:latin typeface="Calibri" pitchFamily="34" charset="0"/>
              </a:rPr>
              <a:t> </a:t>
            </a:r>
            <a:r>
              <a:rPr lang="en-US" sz="2400" b="0" dirty="0" err="1" smtClean="0">
                <a:latin typeface="Calibri" pitchFamily="34" charset="0"/>
              </a:rPr>
              <a:t>Réduire</a:t>
            </a:r>
            <a:r>
              <a:rPr lang="en-US" sz="2400" b="0" dirty="0" smtClean="0">
                <a:latin typeface="Calibri" pitchFamily="34" charset="0"/>
              </a:rPr>
              <a:t> les </a:t>
            </a:r>
            <a:r>
              <a:rPr lang="en-US" sz="2400" b="0" dirty="0" err="1" smtClean="0">
                <a:latin typeface="Calibri" pitchFamily="34" charset="0"/>
              </a:rPr>
              <a:t>surfacturations</a:t>
            </a:r>
            <a:endParaRPr lang="en-US" sz="2400" b="0" dirty="0" smtClean="0">
              <a:latin typeface="Calibri" pitchFamily="34" charset="0"/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6387770" y="3823174"/>
            <a:ext cx="2379869" cy="2379869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38100" cap="flat" cmpd="sng" algn="ctr">
            <a:solidFill>
              <a:srgbClr val="B3B73A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2" name="Image 11" descr="back-and-forward-icons.jpg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182139"/>
            <a:ext cx="764853" cy="675861"/>
          </a:xfrm>
          <a:prstGeom prst="rect">
            <a:avLst/>
          </a:prstGeom>
        </p:spPr>
      </p:pic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354757" y="922767"/>
            <a:ext cx="8397357" cy="695325"/>
          </a:xfrm>
        </p:spPr>
        <p:txBody>
          <a:bodyPr/>
          <a:lstStyle/>
          <a:p>
            <a:r>
              <a:rPr lang="en-US" sz="2800" dirty="0" smtClean="0"/>
              <a:t>Satisfaction des </a:t>
            </a:r>
            <a:r>
              <a:rPr lang="en-US" sz="2800" dirty="0" err="1" smtClean="0"/>
              <a:t>abonnés</a:t>
            </a:r>
            <a:endParaRPr lang="fr-FR" sz="2800" dirty="0"/>
          </a:p>
        </p:txBody>
      </p:sp>
      <p:sp>
        <p:nvSpPr>
          <p:cNvPr id="19" name="Rectangle 18"/>
          <p:cNvSpPr/>
          <p:nvPr/>
        </p:nvSpPr>
        <p:spPr>
          <a:xfrm>
            <a:off x="1369992" y="3260314"/>
            <a:ext cx="69505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 err="1" smtClean="0">
                <a:latin typeface="Calibri" pitchFamily="34" charset="0"/>
              </a:rPr>
              <a:t>Fuite</a:t>
            </a:r>
            <a:r>
              <a:rPr lang="en-US" b="1" dirty="0" smtClean="0">
                <a:latin typeface="Calibri" pitchFamily="34" charset="0"/>
              </a:rPr>
              <a:t> </a:t>
            </a:r>
            <a:r>
              <a:rPr lang="en-US" b="1" dirty="0" err="1" smtClean="0">
                <a:latin typeface="Calibri" pitchFamily="34" charset="0"/>
              </a:rPr>
              <a:t>résiduelle</a:t>
            </a:r>
            <a:r>
              <a:rPr lang="en-US" b="1" dirty="0" smtClean="0">
                <a:latin typeface="Calibri" pitchFamily="34" charset="0"/>
              </a:rPr>
              <a:t>	Volume </a:t>
            </a:r>
            <a:r>
              <a:rPr lang="en-US" b="1" dirty="0" err="1" smtClean="0">
                <a:latin typeface="Calibri" pitchFamily="34" charset="0"/>
              </a:rPr>
              <a:t>seuil</a:t>
            </a:r>
            <a:r>
              <a:rPr lang="en-US" b="1" dirty="0" smtClean="0">
                <a:latin typeface="Calibri" pitchFamily="34" charset="0"/>
              </a:rPr>
              <a:t>	</a:t>
            </a:r>
            <a:r>
              <a:rPr lang="en-US" b="1" dirty="0" err="1" smtClean="0">
                <a:latin typeface="Calibri" pitchFamily="34" charset="0"/>
              </a:rPr>
              <a:t>Pic</a:t>
            </a:r>
            <a:r>
              <a:rPr lang="en-US" b="1" dirty="0" smtClean="0">
                <a:latin typeface="Calibri" pitchFamily="34" charset="0"/>
              </a:rPr>
              <a:t> de </a:t>
            </a:r>
            <a:r>
              <a:rPr lang="en-US" b="1" dirty="0" err="1" smtClean="0">
                <a:latin typeface="Calibri" pitchFamily="34" charset="0"/>
              </a:rPr>
              <a:t>débits</a:t>
            </a:r>
            <a:endParaRPr lang="fr-FR" dirty="0"/>
          </a:p>
        </p:txBody>
      </p:sp>
      <p:grpSp>
        <p:nvGrpSpPr>
          <p:cNvPr id="2" name="Grouper 16"/>
          <p:cNvGrpSpPr/>
          <p:nvPr/>
        </p:nvGrpSpPr>
        <p:grpSpPr>
          <a:xfrm>
            <a:off x="1755944" y="2070310"/>
            <a:ext cx="1012656" cy="1012656"/>
            <a:chOff x="1717844" y="2298700"/>
            <a:chExt cx="669756" cy="669756"/>
          </a:xfrm>
        </p:grpSpPr>
        <p:sp>
          <p:nvSpPr>
            <p:cNvPr id="20" name="Ellipse 19"/>
            <p:cNvSpPr/>
            <p:nvPr/>
          </p:nvSpPr>
          <p:spPr bwMode="auto">
            <a:xfrm>
              <a:off x="1730544" y="2311400"/>
              <a:ext cx="657056" cy="657056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1" name="Ellipse 20"/>
            <p:cNvSpPr/>
            <p:nvPr/>
          </p:nvSpPr>
          <p:spPr bwMode="auto">
            <a:xfrm>
              <a:off x="1717844" y="2298700"/>
              <a:ext cx="657056" cy="657056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3" name="Grouper 21"/>
          <p:cNvGrpSpPr/>
          <p:nvPr/>
        </p:nvGrpSpPr>
        <p:grpSpPr>
          <a:xfrm>
            <a:off x="3445043" y="2104995"/>
            <a:ext cx="943287" cy="943287"/>
            <a:chOff x="6569243" y="1571313"/>
            <a:chExt cx="943287" cy="943287"/>
          </a:xfrm>
        </p:grpSpPr>
        <p:sp>
          <p:nvSpPr>
            <p:cNvPr id="23" name="Ellipse 22"/>
            <p:cNvSpPr/>
            <p:nvPr/>
          </p:nvSpPr>
          <p:spPr bwMode="auto">
            <a:xfrm>
              <a:off x="6569243" y="1571313"/>
              <a:ext cx="943287" cy="943287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4" name="Ellipse 23"/>
            <p:cNvSpPr/>
            <p:nvPr/>
          </p:nvSpPr>
          <p:spPr bwMode="auto">
            <a:xfrm>
              <a:off x="6646081" y="1626500"/>
              <a:ext cx="806206" cy="798062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5" name="Grouper 24"/>
          <p:cNvGrpSpPr/>
          <p:nvPr/>
        </p:nvGrpSpPr>
        <p:grpSpPr>
          <a:xfrm>
            <a:off x="5223045" y="2091365"/>
            <a:ext cx="956524" cy="970547"/>
            <a:chOff x="7089943" y="1023353"/>
            <a:chExt cx="1732547" cy="1757947"/>
          </a:xfrm>
        </p:grpSpPr>
        <p:sp>
          <p:nvSpPr>
            <p:cNvPr id="26" name="Ellipse 25"/>
            <p:cNvSpPr/>
            <p:nvPr/>
          </p:nvSpPr>
          <p:spPr bwMode="auto">
            <a:xfrm>
              <a:off x="7089943" y="1048753"/>
              <a:ext cx="1732547" cy="1732547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7" name="Ellipse 26"/>
            <p:cNvSpPr/>
            <p:nvPr/>
          </p:nvSpPr>
          <p:spPr bwMode="auto">
            <a:xfrm>
              <a:off x="7229643" y="1023353"/>
              <a:ext cx="1554747" cy="1554747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5" name="Rectangle 3"/>
          <p:cNvSpPr>
            <a:spLocks noChangeArrowheads="1"/>
          </p:cNvSpPr>
          <p:nvPr/>
        </p:nvSpPr>
        <p:spPr bwMode="auto">
          <a:xfrm>
            <a:off x="1049338" y="1782762"/>
            <a:ext cx="6688137" cy="3884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>
                <a:latin typeface="Calibri" charset="0"/>
              </a:rPr>
              <a:t>Fidélité de l’index 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>
                <a:latin typeface="Calibri" charset="0"/>
              </a:rPr>
              <a:t>Aide au diagnostic et à la gestion de </a:t>
            </a:r>
            <a:r>
              <a:rPr lang="fr-FR" sz="2000" b="0" dirty="0" smtClean="0">
                <a:latin typeface="Calibri" charset="0"/>
              </a:rPr>
              <a:t>litiges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 smtClean="0">
                <a:latin typeface="Calibri" charset="0"/>
              </a:rPr>
              <a:t>Aide au suivi d’exploitation</a:t>
            </a:r>
            <a:endParaRPr lang="fr-FR" sz="2000" b="0" dirty="0">
              <a:latin typeface="Calibri" charset="0"/>
            </a:endParaRPr>
          </a:p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>
                <a:latin typeface="Calibri" charset="0"/>
              </a:rPr>
              <a:t>Possibilités de Services à l’abonné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>
                <a:latin typeface="Calibri" charset="0"/>
              </a:rPr>
              <a:t>Meilleure gestion du parc compteur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>
                <a:latin typeface="Calibri" charset="0"/>
              </a:rPr>
              <a:t>Facilité de </a:t>
            </a:r>
            <a:r>
              <a:rPr lang="fr-FR" sz="2000" b="0" dirty="0" smtClean="0">
                <a:latin typeface="Calibri" charset="0"/>
              </a:rPr>
              <a:t>pose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 smtClean="0">
                <a:latin typeface="Calibri" charset="0"/>
              </a:rPr>
              <a:t>Evolutif vers la </a:t>
            </a:r>
            <a:r>
              <a:rPr lang="fr-FR" sz="2000" b="0" dirty="0" err="1" smtClean="0">
                <a:latin typeface="Calibri" charset="0"/>
              </a:rPr>
              <a:t>télérelève</a:t>
            </a:r>
            <a:r>
              <a:rPr lang="fr-FR" sz="2000" b="0" dirty="0" smtClean="0">
                <a:latin typeface="Calibri" charset="0"/>
              </a:rPr>
              <a:t> </a:t>
            </a:r>
            <a:r>
              <a:rPr lang="fr-FR" sz="2000" b="0" dirty="0" err="1" smtClean="0">
                <a:latin typeface="Calibri" charset="0"/>
              </a:rPr>
              <a:t>EverBlu</a:t>
            </a:r>
            <a:endParaRPr lang="fr-FR" sz="2000" b="0" dirty="0">
              <a:latin typeface="Calibri" charset="0"/>
            </a:endParaRPr>
          </a:p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>
                <a:latin typeface="Calibri" charset="0"/>
              </a:rPr>
              <a:t>Etanchéité totale (IP68</a:t>
            </a:r>
            <a:r>
              <a:rPr lang="fr-FR" sz="2000" b="0" dirty="0" smtClean="0">
                <a:latin typeface="Calibri" charset="0"/>
              </a:rPr>
              <a:t>)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 smtClean="0">
                <a:latin typeface="Calibri" charset="0"/>
              </a:rPr>
              <a:t>Taille réduite compatible avec les regards enterrés compacts</a:t>
            </a:r>
            <a:endParaRPr lang="fr-FR" sz="2000" b="0" dirty="0">
              <a:latin typeface="Calibri" charset="0"/>
            </a:endParaRPr>
          </a:p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2000" b="0" dirty="0">
                <a:latin typeface="Calibri" charset="0"/>
              </a:rPr>
              <a:t>Durée de vie de 15 ans mini</a:t>
            </a: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760413" y="1044575"/>
            <a:ext cx="5773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Avantages </a:t>
            </a:r>
          </a:p>
        </p:txBody>
      </p:sp>
      <p:pic>
        <p:nvPicPr>
          <p:cNvPr id="7172" name="Picture 7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" y="5383213"/>
            <a:ext cx="10017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5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5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5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5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5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5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5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5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5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5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5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5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5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5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58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58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5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Line 40"/>
          <p:cNvSpPr>
            <a:spLocks noChangeShapeType="1"/>
          </p:cNvSpPr>
          <p:nvPr/>
        </p:nvSpPr>
        <p:spPr bwMode="auto">
          <a:xfrm>
            <a:off x="7264400" y="6654800"/>
            <a:ext cx="0" cy="203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 descr="cou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Rectangle 39"/>
          <p:cNvSpPr txBox="1">
            <a:spLocks noChangeArrowheads="1"/>
          </p:cNvSpPr>
          <p:nvPr/>
        </p:nvSpPr>
        <p:spPr bwMode="auto">
          <a:xfrm>
            <a:off x="1501775" y="1409700"/>
            <a:ext cx="6638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>Services</a:t>
            </a:r>
            <a: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/>
            </a:r>
            <a:b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</a:b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srgbClr val="34AAB4"/>
              </a:solidFill>
              <a:effectLst/>
              <a:uLnTx/>
              <a:uFillTx/>
              <a:latin typeface="Calibri" charset="0"/>
              <a:ea typeface="+mj-ea"/>
              <a:cs typeface="+mj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133600" y="1930400"/>
            <a:ext cx="642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De l’index du compteur au Smart </a:t>
            </a:r>
            <a:r>
              <a:rPr lang="fr-FR" sz="1200" i="1" dirty="0" err="1" smtClean="0"/>
              <a:t>Metering</a:t>
            </a:r>
            <a:endParaRPr lang="fr-FR" sz="1200" i="1" dirty="0"/>
          </a:p>
        </p:txBody>
      </p:sp>
    </p:spTree>
  </p:cSld>
  <p:clrMapOvr>
    <a:masterClrMapping/>
  </p:clrMapOvr>
  <p:transition advTm="907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762000" y="2914788"/>
            <a:ext cx="8382000" cy="1250950"/>
            <a:chOff x="480" y="1839"/>
            <a:chExt cx="5280" cy="788"/>
          </a:xfrm>
        </p:grpSpPr>
        <p:pic>
          <p:nvPicPr>
            <p:cNvPr id="40973" name="Picture 7" descr="FORMATIONBIS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18" y="1839"/>
              <a:ext cx="788" cy="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4" name="Rectangle 8"/>
            <p:cNvSpPr>
              <a:spLocks noChangeArrowheads="1"/>
            </p:cNvSpPr>
            <p:nvPr/>
          </p:nvSpPr>
          <p:spPr bwMode="auto">
            <a:xfrm>
              <a:off x="480" y="1849"/>
              <a:ext cx="5280" cy="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</a:pPr>
              <a:endParaRPr lang="fr-FR" sz="900" dirty="0">
                <a:latin typeface="Calibri" charset="0"/>
              </a:endParaRPr>
            </a:p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fr-FR" sz="1700" dirty="0">
                  <a:latin typeface="Calibri" charset="0"/>
                </a:rPr>
                <a:t>Formations</a:t>
              </a:r>
              <a:r>
                <a:rPr lang="fr-FR" sz="1700" b="0" dirty="0">
                  <a:latin typeface="Calibri" charset="0"/>
                </a:rPr>
                <a:t> </a:t>
              </a:r>
              <a:r>
                <a:rPr lang="fr-FR" sz="1700" dirty="0">
                  <a:latin typeface="Calibri" charset="0"/>
                </a:rPr>
                <a:t>(Terminal portable &amp; </a:t>
              </a:r>
              <a:r>
                <a:rPr lang="fr-FR" sz="1700" dirty="0" err="1">
                  <a:latin typeface="Calibri" charset="0"/>
                </a:rPr>
                <a:t>AnyQuest</a:t>
              </a:r>
              <a:r>
                <a:rPr lang="fr-FR" sz="1700" dirty="0">
                  <a:latin typeface="Calibri" charset="0"/>
                </a:rPr>
                <a:t> </a:t>
              </a:r>
              <a:r>
                <a:rPr lang="fr-FR" sz="1700" dirty="0" smtClean="0">
                  <a:latin typeface="Calibri" charset="0"/>
                </a:rPr>
                <a:t>Host)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&gt;"/>
              </a:pPr>
              <a:r>
                <a:rPr lang="fr-FR" sz="1600" b="0" dirty="0" smtClean="0">
                  <a:latin typeface="Calibri" charset="0"/>
                </a:rPr>
                <a:t>Formation à </a:t>
              </a:r>
              <a:r>
                <a:rPr lang="fr-FR" sz="1600" b="0" dirty="0" err="1" smtClean="0">
                  <a:latin typeface="Calibri" charset="0"/>
                </a:rPr>
                <a:t>Anyquest</a:t>
              </a:r>
              <a:r>
                <a:rPr lang="fr-FR" sz="1600" b="0" dirty="0" smtClean="0">
                  <a:latin typeface="Calibri" charset="0"/>
                </a:rPr>
                <a:t> </a:t>
              </a:r>
              <a:r>
                <a:rPr lang="fr-FR" sz="1600" b="0" dirty="0" err="1" smtClean="0">
                  <a:latin typeface="Calibri" charset="0"/>
                </a:rPr>
                <a:t>Handheld</a:t>
              </a:r>
              <a:r>
                <a:rPr lang="fr-FR" sz="1600" b="0" dirty="0" smtClean="0">
                  <a:latin typeface="Calibri" charset="0"/>
                </a:rPr>
                <a:t> : </a:t>
              </a:r>
            </a:p>
            <a:p>
              <a:pPr marL="1200150" lvl="2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&gt;"/>
              </a:pPr>
              <a:r>
                <a:rPr lang="fr-FR" sz="1600" b="0" dirty="0" smtClean="0">
                  <a:latin typeface="Calibri" charset="0"/>
                </a:rPr>
                <a:t>Programmation des modules radio</a:t>
              </a:r>
            </a:p>
            <a:p>
              <a:pPr marL="1200150" lvl="2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&gt;"/>
              </a:pPr>
              <a:r>
                <a:rPr lang="fr-FR" sz="1600" b="0" dirty="0" smtClean="0">
                  <a:latin typeface="Calibri" charset="0"/>
                </a:rPr>
                <a:t>Relève de facturation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&gt;"/>
              </a:pPr>
              <a:r>
                <a:rPr lang="fr-FR" sz="1600" b="0" dirty="0" smtClean="0">
                  <a:latin typeface="Calibri" charset="0"/>
                </a:rPr>
                <a:t>Formation à </a:t>
              </a:r>
              <a:r>
                <a:rPr lang="fr-FR" sz="1600" b="0" dirty="0" err="1" smtClean="0">
                  <a:latin typeface="Calibri" charset="0"/>
                </a:rPr>
                <a:t>AnyQuest</a:t>
              </a:r>
              <a:r>
                <a:rPr lang="fr-FR" sz="1600" b="0" dirty="0" smtClean="0">
                  <a:latin typeface="Calibri" charset="0"/>
                </a:rPr>
                <a:t> Host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&gt;"/>
              </a:pPr>
              <a:r>
                <a:rPr lang="fr-FR" sz="1600" b="0" dirty="0" smtClean="0">
                  <a:latin typeface="Calibri" charset="0"/>
                </a:rPr>
                <a:t>Formation à la relève d’exploitation (Fonctions Avancées)</a:t>
              </a:r>
              <a:endParaRPr lang="fr-FR" sz="1600" b="0" dirty="0">
                <a:latin typeface="Calibri" charset="0"/>
              </a:endParaRPr>
            </a:p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 typeface="Wingdings" charset="2"/>
                <a:buNone/>
              </a:pPr>
              <a:endParaRPr lang="fr-FR" sz="800" b="0" dirty="0">
                <a:latin typeface="Calibri" charset="0"/>
              </a:endParaRPr>
            </a:p>
          </p:txBody>
        </p:sp>
      </p:grpSp>
      <p:pic>
        <p:nvPicPr>
          <p:cNvPr id="40971" name="Picture 10" descr="HOTLINEBIS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8213" y="4503330"/>
            <a:ext cx="156368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Rectangle 15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Les services</a:t>
            </a:r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762000" y="1504950"/>
            <a:ext cx="7424738" cy="1989138"/>
            <a:chOff x="480" y="820"/>
            <a:chExt cx="4677" cy="1253"/>
          </a:xfrm>
        </p:grpSpPr>
        <p:sp>
          <p:nvSpPr>
            <p:cNvPr id="40969" name="Rectangle 4"/>
            <p:cNvSpPr>
              <a:spLocks noChangeArrowheads="1"/>
            </p:cNvSpPr>
            <p:nvPr/>
          </p:nvSpPr>
          <p:spPr bwMode="auto">
            <a:xfrm>
              <a:off x="480" y="908"/>
              <a:ext cx="4101" cy="1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fr-FR" sz="1700" dirty="0">
                  <a:latin typeface="Calibri" charset="0"/>
                </a:rPr>
                <a:t>Support informatique avant vente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fr-FR" sz="1600" b="0" dirty="0">
                  <a:latin typeface="Calibri" charset="0"/>
                </a:rPr>
                <a:t>Intégration du Driver RF MASTER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fr-FR" sz="1600" b="0" dirty="0">
                  <a:latin typeface="Calibri" charset="0"/>
                </a:rPr>
                <a:t>Intégration des fichiers Tournée et </a:t>
              </a:r>
              <a:r>
                <a:rPr lang="fr-FR" sz="1600" b="0" dirty="0" err="1" smtClean="0">
                  <a:latin typeface="Calibri" charset="0"/>
                </a:rPr>
                <a:t>AnyQuest</a:t>
              </a:r>
              <a:r>
                <a:rPr lang="fr-FR" sz="1600" b="0" dirty="0" smtClean="0">
                  <a:latin typeface="Calibri" charset="0"/>
                </a:rPr>
                <a:t>  </a:t>
              </a:r>
              <a:endParaRPr lang="fr-FR" sz="1600" b="0" dirty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None/>
              </a:pPr>
              <a:r>
                <a:rPr lang="fr-FR" sz="1600" b="0" dirty="0">
                  <a:latin typeface="Calibri" charset="0"/>
                </a:rPr>
                <a:t>      (Dos et XML)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fr-FR" sz="1600" b="0" dirty="0">
                  <a:latin typeface="Calibri" charset="0"/>
                </a:rPr>
                <a:t>Prêt de matériel pour </a:t>
              </a:r>
              <a:r>
                <a:rPr lang="fr-FR" sz="1600" b="0" dirty="0" smtClean="0">
                  <a:latin typeface="Calibri" charset="0"/>
                </a:rPr>
                <a:t>l’intégration informatique</a:t>
              </a:r>
              <a:endParaRPr lang="fr-FR" sz="1600" b="0" dirty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</a:pPr>
              <a:endParaRPr lang="fr-FR" sz="900" b="0" dirty="0">
                <a:latin typeface="Calibri" charset="0"/>
              </a:endParaRPr>
            </a:p>
          </p:txBody>
        </p:sp>
        <p:pic>
          <p:nvPicPr>
            <p:cNvPr id="40970" name="Picture 16" descr="C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67" y="820"/>
              <a:ext cx="890" cy="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762000" y="4646220"/>
            <a:ext cx="8382000" cy="2097096"/>
            <a:chOff x="480" y="2302"/>
            <a:chExt cx="5280" cy="1321"/>
          </a:xfrm>
        </p:grpSpPr>
        <p:sp>
          <p:nvSpPr>
            <p:cNvPr id="40967" name="Rectangle 13"/>
            <p:cNvSpPr>
              <a:spLocks noChangeArrowheads="1"/>
            </p:cNvSpPr>
            <p:nvPr/>
          </p:nvSpPr>
          <p:spPr bwMode="auto">
            <a:xfrm>
              <a:off x="480" y="2302"/>
              <a:ext cx="5280" cy="1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 typeface="Wingdings" charset="2"/>
                <a:buNone/>
              </a:pPr>
              <a:endParaRPr lang="fr-FR" sz="800" dirty="0">
                <a:latin typeface="Calibri" charset="0"/>
              </a:endParaRPr>
            </a:p>
            <a:p>
              <a:pPr marL="342900" indent="-342900" algn="l" eaLnBrk="0" hangingPunct="0"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fr-FR" sz="1700" dirty="0" smtClean="0">
                  <a:latin typeface="Calibri" charset="0"/>
                </a:rPr>
                <a:t>Contrats de </a:t>
              </a:r>
              <a:r>
                <a:rPr lang="fr-FR" sz="1700" dirty="0">
                  <a:latin typeface="Calibri" charset="0"/>
                </a:rPr>
                <a:t>maintenance </a:t>
              </a:r>
              <a:r>
                <a:rPr lang="fr-FR" sz="1700" dirty="0" smtClean="0">
                  <a:latin typeface="Calibri" charset="0"/>
                </a:rPr>
                <a:t>logiciels et matériels</a:t>
              </a:r>
              <a:endParaRPr lang="fr-FR" sz="1700" dirty="0">
                <a:latin typeface="Calibri" charset="0"/>
              </a:endParaRP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fr-FR" sz="1600" b="0" dirty="0" smtClean="0">
                  <a:latin typeface="Calibri" charset="0"/>
                </a:rPr>
                <a:t>Assistance téléphonique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fr-FR" sz="1600" b="0" dirty="0" smtClean="0">
                  <a:latin typeface="Calibri" charset="0"/>
                </a:rPr>
                <a:t>Réparation </a:t>
              </a:r>
              <a:r>
                <a:rPr lang="fr-FR" sz="1600" b="0" dirty="0">
                  <a:latin typeface="Calibri" charset="0"/>
                </a:rPr>
                <a:t>pièces et main d’œuvre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fr-FR" sz="1600" b="0" dirty="0">
                  <a:latin typeface="Calibri" charset="0"/>
                </a:rPr>
                <a:t>Prêt de matériel sous 48h en cas de panne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fr-FR" sz="1600" b="0" dirty="0">
                  <a:latin typeface="Calibri" charset="0"/>
                </a:rPr>
                <a:t>Révision préventive annuelle</a:t>
              </a:r>
            </a:p>
            <a:p>
              <a:pPr marL="742950" lvl="1" indent="-285750" algn="l" eaLnBrk="0" hangingPunct="0">
                <a:spcBef>
                  <a:spcPct val="5000"/>
                </a:spcBef>
                <a:buClr>
                  <a:srgbClr val="B3B73A"/>
                </a:buClr>
                <a:buFont typeface="Times" charset="0"/>
                <a:buChar char="•"/>
              </a:pPr>
              <a:r>
                <a:rPr lang="fr-FR" sz="1600" b="0" dirty="0">
                  <a:latin typeface="Calibri" charset="0"/>
                </a:rPr>
                <a:t>MAJ logiciels</a:t>
              </a:r>
              <a:endParaRPr lang="fr-FR" sz="1600" b="0" dirty="0">
                <a:latin typeface="Calibri" charset="0"/>
                <a:sym typeface="Symbol" charset="2"/>
              </a:endParaRPr>
            </a:p>
          </p:txBody>
        </p:sp>
        <p:pic>
          <p:nvPicPr>
            <p:cNvPr id="40968" name="Picture 19" descr="pag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723115">
              <a:off x="4599" y="2537"/>
              <a:ext cx="754" cy="1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15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 dirty="0" smtClean="0">
                <a:solidFill>
                  <a:srgbClr val="B3B73A"/>
                </a:solidFill>
                <a:latin typeface="Calibri" charset="0"/>
              </a:rPr>
              <a:t>Compétence </a:t>
            </a:r>
            <a:r>
              <a:rPr lang="fr-FR" sz="3000" dirty="0" err="1" smtClean="0">
                <a:solidFill>
                  <a:srgbClr val="B3B73A"/>
                </a:solidFill>
                <a:latin typeface="Calibri" charset="0"/>
              </a:rPr>
              <a:t>Itron</a:t>
            </a:r>
            <a:endParaRPr lang="fr-FR" sz="3000" dirty="0">
              <a:solidFill>
                <a:srgbClr val="B3B73A"/>
              </a:solidFill>
              <a:latin typeface="Calibri" charset="0"/>
            </a:endParaRPr>
          </a:p>
        </p:txBody>
      </p:sp>
      <p:sp>
        <p:nvSpPr>
          <p:cNvPr id="40969" name="Rectangle 4"/>
          <p:cNvSpPr>
            <a:spLocks noChangeArrowheads="1"/>
          </p:cNvSpPr>
          <p:nvPr/>
        </p:nvSpPr>
        <p:spPr bwMode="auto">
          <a:xfrm>
            <a:off x="720437" y="1644650"/>
            <a:ext cx="8188036" cy="500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1700" dirty="0" smtClean="0">
                <a:latin typeface="Calibri" charset="0"/>
              </a:rPr>
              <a:t>Des produits et logiciels conçus et développés par </a:t>
            </a:r>
            <a:r>
              <a:rPr lang="fr-FR" sz="1700" dirty="0" err="1" smtClean="0">
                <a:latin typeface="Calibri" charset="0"/>
              </a:rPr>
              <a:t>Itron</a:t>
            </a:r>
            <a:endParaRPr lang="fr-FR" sz="170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r>
              <a:rPr lang="fr-FR" sz="1600" b="0" dirty="0" smtClean="0">
                <a:latin typeface="Calibri" charset="0"/>
              </a:rPr>
              <a:t>Bureau d’Etudes d’</a:t>
            </a:r>
            <a:r>
              <a:rPr lang="fr-FR" sz="1600" b="0" dirty="0" err="1" smtClean="0">
                <a:latin typeface="Calibri" charset="0"/>
              </a:rPr>
              <a:t>Itron</a:t>
            </a:r>
            <a:r>
              <a:rPr lang="fr-FR" sz="1600" b="0" dirty="0" smtClean="0">
                <a:latin typeface="Calibri" charset="0"/>
              </a:rPr>
              <a:t>, basé en France à Mâcon (71) est constitué de 4 pôles de développement et d’un pôle de validation :</a:t>
            </a:r>
          </a:p>
          <a:p>
            <a:pPr marL="1200150" lvl="2" indent="-285750" algn="l" eaLnBrk="0" hangingPunct="0">
              <a:spcBef>
                <a:spcPct val="5000"/>
              </a:spcBef>
              <a:buClr>
                <a:srgbClr val="B3B73A"/>
              </a:buClr>
              <a:buFont typeface="Calibri" pitchFamily="34" charset="0"/>
              <a:buChar char="-"/>
            </a:pPr>
            <a:r>
              <a:rPr lang="fr-FR" sz="1600" b="0" dirty="0" smtClean="0">
                <a:latin typeface="Calibri" charset="0"/>
              </a:rPr>
              <a:t>Pôle métier software/</a:t>
            </a:r>
            <a:r>
              <a:rPr lang="fr-FR" sz="1600" b="0" dirty="0" err="1" smtClean="0">
                <a:latin typeface="Calibri" charset="0"/>
              </a:rPr>
              <a:t>firmware</a:t>
            </a:r>
            <a:r>
              <a:rPr lang="fr-FR" sz="1600" b="0" dirty="0" smtClean="0">
                <a:latin typeface="Calibri" charset="0"/>
              </a:rPr>
              <a:t> (=informatique) </a:t>
            </a:r>
          </a:p>
          <a:p>
            <a:pPr marL="1200150" lvl="2" indent="-285750" algn="l" eaLnBrk="0" hangingPunct="0">
              <a:spcBef>
                <a:spcPct val="5000"/>
              </a:spcBef>
              <a:buClr>
                <a:srgbClr val="B3B73A"/>
              </a:buClr>
              <a:buFont typeface="Calibri" pitchFamily="34" charset="0"/>
              <a:buChar char="-"/>
            </a:pPr>
            <a:r>
              <a:rPr lang="fr-FR" sz="1600" b="0" dirty="0" smtClean="0">
                <a:latin typeface="Calibri" charset="0"/>
              </a:rPr>
              <a:t>Pôle métier électronique </a:t>
            </a:r>
          </a:p>
          <a:p>
            <a:pPr marL="1200150" lvl="2" indent="-285750" algn="l" eaLnBrk="0" hangingPunct="0">
              <a:spcBef>
                <a:spcPct val="5000"/>
              </a:spcBef>
              <a:buClr>
                <a:srgbClr val="B3B73A"/>
              </a:buClr>
              <a:buFont typeface="Calibri" pitchFamily="34" charset="0"/>
              <a:buChar char="-"/>
            </a:pPr>
            <a:r>
              <a:rPr lang="fr-FR" sz="1600" b="0" dirty="0" smtClean="0">
                <a:latin typeface="Calibri" charset="0"/>
              </a:rPr>
              <a:t>Pôle métier radiofréquence </a:t>
            </a:r>
          </a:p>
          <a:p>
            <a:pPr marL="1200150" lvl="2" indent="-285750" algn="l" eaLnBrk="0" hangingPunct="0">
              <a:spcBef>
                <a:spcPct val="5000"/>
              </a:spcBef>
              <a:buClr>
                <a:srgbClr val="B3B73A"/>
              </a:buClr>
              <a:buFont typeface="Calibri" pitchFamily="34" charset="0"/>
              <a:buChar char="-"/>
            </a:pPr>
            <a:r>
              <a:rPr lang="fr-FR" sz="1600" b="0" dirty="0" smtClean="0">
                <a:latin typeface="Calibri" charset="0"/>
              </a:rPr>
              <a:t>Pôle métier mécanique </a:t>
            </a:r>
          </a:p>
          <a:p>
            <a:pPr marL="1200150" lvl="2" indent="-285750" algn="l" eaLnBrk="0" hangingPunct="0">
              <a:spcBef>
                <a:spcPct val="5000"/>
              </a:spcBef>
              <a:buClr>
                <a:srgbClr val="B3B73A"/>
              </a:buClr>
              <a:buFont typeface="Calibri" pitchFamily="34" charset="0"/>
              <a:buChar char="-"/>
            </a:pPr>
            <a:r>
              <a:rPr lang="fr-FR" sz="1600" b="0" dirty="0" smtClean="0">
                <a:latin typeface="Calibri" charset="0"/>
              </a:rPr>
              <a:t>Laboratoire (validation)</a:t>
            </a:r>
            <a:endParaRPr lang="fr-FR" sz="1600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r>
              <a:rPr lang="fr-FR" sz="1600" b="0" dirty="0" smtClean="0">
                <a:latin typeface="Calibri" charset="0"/>
              </a:rPr>
              <a:t>Maîtrise complète de la chaîne d’information du compteur au logiciel PC d’exploitation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endParaRPr lang="fr-FR" sz="1600" b="0" dirty="0" smtClean="0">
              <a:latin typeface="Calibri" charset="0"/>
            </a:endParaRPr>
          </a:p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1700" dirty="0" smtClean="0">
                <a:latin typeface="Calibri" charset="0"/>
              </a:rPr>
              <a:t>Une équipe Services dédiée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r>
              <a:rPr lang="fr-FR" sz="1600" b="0" dirty="0" smtClean="0">
                <a:latin typeface="Calibri" charset="0"/>
              </a:rPr>
              <a:t>Tous les services sont assurés par des agents </a:t>
            </a:r>
            <a:r>
              <a:rPr lang="fr-FR" sz="1600" b="0" dirty="0" err="1" smtClean="0">
                <a:latin typeface="Calibri" charset="0"/>
              </a:rPr>
              <a:t>Itron</a:t>
            </a:r>
            <a:r>
              <a:rPr lang="fr-FR" sz="1600" b="0" dirty="0" smtClean="0">
                <a:latin typeface="Calibri" charset="0"/>
              </a:rPr>
              <a:t> certifiés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r>
              <a:rPr lang="fr-FR" sz="1600" b="0" dirty="0" smtClean="0">
                <a:latin typeface="Calibri" charset="0"/>
              </a:rPr>
              <a:t>Toutes les équipes Services sont basées en France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r>
              <a:rPr lang="fr-FR" sz="1600" b="0" dirty="0" err="1" smtClean="0">
                <a:latin typeface="Calibri" charset="0"/>
              </a:rPr>
              <a:t>Itron</a:t>
            </a:r>
            <a:r>
              <a:rPr lang="fr-FR" sz="1600" b="0" dirty="0" smtClean="0">
                <a:latin typeface="Calibri" charset="0"/>
              </a:rPr>
              <a:t> possède un Centre de Formation Agréé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r>
              <a:rPr lang="fr-FR" sz="1600" b="0" dirty="0" smtClean="0">
                <a:latin typeface="Calibri" charset="0"/>
              </a:rPr>
              <a:t>Toutes les formations sont organisées chez nos Clients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endParaRPr lang="fr-FR" sz="1600" b="0" dirty="0" smtClean="0">
              <a:latin typeface="Calibri" charset="0"/>
            </a:endParaRPr>
          </a:p>
          <a:p>
            <a:pPr marL="342900" indent="-342900" algn="l" eaLnBrk="0" hangingPunct="0"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1700" dirty="0" smtClean="0">
                <a:latin typeface="Calibri" charset="0"/>
              </a:rPr>
              <a:t>De nombreuses références en France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r>
              <a:rPr lang="fr-FR" sz="1600" b="0" dirty="0" smtClean="0">
                <a:latin typeface="Calibri" charset="0"/>
              </a:rPr>
              <a:t>Plus d’un million de modules radio vendus en France depuis 2001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r>
              <a:rPr lang="fr-FR" sz="1600" b="0" dirty="0" smtClean="0">
                <a:latin typeface="Calibri" charset="0"/>
              </a:rPr>
              <a:t>Presqu’un millier de portable en service</a:t>
            </a: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  <a:buFont typeface="Times" charset="0"/>
              <a:buChar char="•"/>
            </a:pPr>
            <a:endParaRPr lang="fr-FR" sz="1600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5000"/>
              </a:spcBef>
              <a:buClr>
                <a:srgbClr val="B3B73A"/>
              </a:buClr>
            </a:pPr>
            <a:endParaRPr lang="fr-FR" sz="900" b="0" dirty="0">
              <a:latin typeface="Calibri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Line 40"/>
          <p:cNvSpPr>
            <a:spLocks noChangeShapeType="1"/>
          </p:cNvSpPr>
          <p:nvPr/>
        </p:nvSpPr>
        <p:spPr bwMode="auto">
          <a:xfrm>
            <a:off x="7264400" y="6654800"/>
            <a:ext cx="0" cy="203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 descr="cou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Rectangle 39"/>
          <p:cNvSpPr txBox="1">
            <a:spLocks noChangeArrowheads="1"/>
          </p:cNvSpPr>
          <p:nvPr/>
        </p:nvSpPr>
        <p:spPr bwMode="auto">
          <a:xfrm>
            <a:off x="1501775" y="1409700"/>
            <a:ext cx="6638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>Retour d’expérience</a:t>
            </a:r>
            <a: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/>
            </a:r>
            <a:b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</a:b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srgbClr val="34AAB4"/>
              </a:solidFill>
              <a:effectLst/>
              <a:uLnTx/>
              <a:uFillTx/>
              <a:latin typeface="Calibri" charset="0"/>
              <a:ea typeface="+mj-ea"/>
              <a:cs typeface="+mj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133600" y="1930400"/>
            <a:ext cx="642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De l’index du compteur au Smart </a:t>
            </a:r>
            <a:r>
              <a:rPr lang="fr-FR" sz="1200" i="1" dirty="0" err="1" smtClean="0"/>
              <a:t>Metering</a:t>
            </a:r>
            <a:endParaRPr lang="fr-FR" sz="1200" i="1" dirty="0"/>
          </a:p>
        </p:txBody>
      </p:sp>
    </p:spTree>
  </p:cSld>
  <p:clrMapOvr>
    <a:masterClrMapping/>
  </p:clrMapOvr>
  <p:transition advTm="907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3681" y="918067"/>
            <a:ext cx="8229600" cy="695325"/>
          </a:xfrm>
        </p:spPr>
        <p:txBody>
          <a:bodyPr/>
          <a:lstStyle/>
          <a:p>
            <a:r>
              <a:rPr lang="en-AU" dirty="0" smtClean="0"/>
              <a:t>Retour </a:t>
            </a:r>
            <a:r>
              <a:rPr lang="en-AU" dirty="0" err="1" smtClean="0"/>
              <a:t>d’expérience</a:t>
            </a:r>
            <a:endParaRPr lang="en-AU" dirty="0"/>
          </a:p>
        </p:txBody>
      </p:sp>
      <p:sp>
        <p:nvSpPr>
          <p:cNvPr id="2052" name="AutoShape 4" descr="data:image/jpg;base64,/9j/4AAQSkZJRgABAQAAAQABAAD/2wBDAAkGBwgHBgkIBwgKCgkLDRYPDQwMDRsUFRAWIB0iIiAdHx8kKDQsJCYxJx8fLT0tMTU3Ojo6Iys/RD84QzQ5Ojf/2wBDAQoKCg0MDRoPDxo3JR8lNzc3Nzc3Nzc3Nzc3Nzc3Nzc3Nzc3Nzc3Nzc3Nzc3Nzc3Nzc3Nzc3Nzc3Nzc3Nzc3Nzf/wAARCADEAL8DASIAAhEBAxEB/8QAHAAAAQUBAQEAAAAAAAAAAAAABQACAwQGAQcI/8QAPhAAAgEDAwEGBAMGBgIBBQAAAQIDAAQRBRIhMQYTIkFRYRRxgZEyobEHI0LB0eEVFiRSYvAzciVTc4KD8f/EABkBAAMBAQEAAAAAAAAAAAAAAAABAgMEBf/EACQRAAICAwACAQUBAQAAAAAAAAABAhEDITESQVEEEyIyYUJS/9oADAMBAAIRAxEAPwD3GlSpUAKlSpUAKlSpUAcNKkaaWoAdSpu8Ut49aBWh1V76RorS4kUMWWNmG0c5A8s+dS96uev5UK7U3MMWgah3pOHgeMAZyzMCABgg9SKdMLQStWL20LtncyKSD16VKaE9mLmCfQ7EwsSqQqmGzuBAAIIJJyPnRTevrRQWdyPUUxmUdTmuMR1qJiDTSJbHGQY4rhemBRTttXoVnNx9DXRzxiu4p6PjqKVghhQ+lIJmpi/HArgDk53flSsaSOCL1p3dL5inDPmc13NQ2ykh1KlUM9xHbwtNM6pGg3MxPGKBk1Kh2i6pBqlr3sEhYqxVgRgg54/KiGaAO0q5mlQAjTGp9cNAmRGlj2qTFVNRuVs7Zpm5xwAPM+VOyaZFqN9FZW7O7Lvx+7UnljWE1m8utRlDzzIqrwsaISq+vn+dWNSu3nnaSY7nJ59Pl8qETTFSS3U+3lWkFYnom0zUL3Spmlt5I2DfiikUhX9MkHIPvXoOk6jDqVqksTLvAxImeUb0rzFpQFy39qsWN9Pp063Fux7xQeP949DWkoXwmz1PIPFc21S03UIr+zjuYV2q2QVPVWHUVZ74VnTHZJ0rm4etM70EU0sOuKKAmBB866cDzqvkUg2fOjxAsAg1ICKrBsdTTLm8itIlknkVFLquWOOScVLQ0y6Kdio1cefX2qQMCKllpncUB7ZW0t1okkcN38KS6ZZsbcZGQ2fLzo8azXbyxgvOz8xmVi0JV4yGIw2QPLrxUJjBnYPTLnT7u6E2owXKGNAVhKkbuck+Y5/KtuDXnv7N9Ot0vrq4BdpERVXLHABJzxXoS9KctOgO0q4WGcV2pAVKlXD0p2B0kAVmu1czB4kDYCqWx75xRDXNWh02A73PesPAijJPNZ3tPfJeRWt5Y4lilUruyRgg5wR60pXVgqAN3Md5wQF9zgk0MnlG5fGCD+IFhx/So7xr52B7tODxlSf1oW/x+4Ed2M/8RWuOWhTQVSVivOfqafHJn8Prnj+dBke+4ChDnrlehqUTXsYUtGnpxkVtZFHovYSYl7y2YlgAsi58j0P8q1RQEdKwvYK6it4dQvr4i3hQLEGY9W5YgflWw0jU7XUrRXglDuoAkHmp9x5dD9qycnYUWNlNK81YC1wpk0KYeJXIpAEVOY64UqvMXiRAtn+1Yrtvba7fXKQ6fbW09ukOQGJDZ3cg+LBPBPHpW3ZM8fb2rz7t/b3Y1NZor6ZUdBhAcBB7ceozUylY0jWdmmvl0KzGomPvxEAe7B6DgZyTz60T7x8/iNB+yMEkXZyy76eSZnj37nIOAegHsKL4qrQqCOaBdtCP8AmHq6D8xRneKzHb+7lh0lFS1eWOSUbmUgbMdM5POeftXKns2aB/7O3AvbxcAfugeD/y/vW6J8xjivNP2f37f4y0MdnLtkiIZyRhMc5PP0+tekFhjjpVZHTEuGUupNc/zZG8UObJJBHkTALtIycjGf8AorXg8V53f2sZ7bcyT7WuUJxKcjOOh8vLivQA4HnUt0MqalctbzWp7wLGXfvBtzlQhP8AKppb22htfipZAkO0NuPoen/8rG/tDllSS3a2klWXYQRGxBwTg8Z/6K7pfaJLjQbQauEguoLmMMpT8So48YHOOPzpiMzrPaG3uLySUXBYO5I8LDjy8qq2+qwTTRwm4KKXDMBuH16D5VW1547oAQTlmM0k0hTeOrHAPP8A69OMD1qpbCQ3RMhYq5UbWz0GPf51vFOqZLS6Fbs2L5KTZ9yxP61RaK0IycH3z/apImeRS8drGVBPG88/c0gkpJzAqj03dPzrSMEhN2V+4tM+BvF/7CkYoAfDMUA64Y/1qwqPg7bfIHXxt/WkRsKl4AFJ67jn9aYh8ep29tbNBJdoWDFgpfPJ88fICrWg9oorPWLaY3sSIZFWXdJgFD1znjjrQS5eRbjdCWEfduMcnk5x5euOav8AZgR27wNeXChob2Ng08hyY9wyDkYYD1OCMCofGij2f4m3+GNyJozb7N/e58O31z0xUVjcST/FCQIDFcNGu3zUAcn35rDdp+00Om9lEt9LCXU95PJCdniWFGdiXYfI8fP2ot+z69uL+xubq4neV5SHO7jk552+RPFYOLSKNYTgeuPTzrL9n9evL/X7q1ntLmOFlZkZ4doTacYyev8AWtOwJBAOCeh9KxHZSW/l7RSRXGoSyxRRv4GUYbkfb6VK2U9G3PPHrWA7fv8A/JIPRE/nW+PPQ15h221i0l1iZRJIpTCEGNgRgfL1pwdyJlpM3HZg57O6f/8AZH86J0D7F3kV32dtu6LHucxMWQrkjnjPUcjmjmRRKWxJaHkNQHtpuXRQOuZV/nRsz+tZrt1f2y6fHC88ccjPuCucZABBP3IFZQvyNJcBXYN//lXXjxW7ZHrgg1vPFjkeflzXm/Yq+tYdbhL3EY7xGjXxfiY9BXo4lU8g4x61ebUiY8MPfybe2SsTx8TGM/atzhh1rzjULK1HaWRO6Aia6UlQeOWGf516SXQcDgDilNukCMd21EYvbZpj4VgbJ6ADcKzDSwXVpI8QyuVB5IxyK0n7QSC0eCB/pzk+njFZLTwoguSW8JKmrhsT4Ubq8t7dyjIDg8DGcfOrUKQTd1cKRtzjA46UOvu7E8jSAcvtAFWtOG23TIJXecY+ddSMmcwqwEHk7yVx7UOu9RSMbe77xj9Bn51enBXT3IJB7w4yOmaEzx92gOAT056UOwRYtdTjlOxh3Tk8KeholEBsRQCcyc8+dADEGjLbQOcZBzR233m2tm9XBPz/AOiiI2Ol7mINLJ6nIJ6c020ntbshYh4uhB4OPWmXwUwLvx/5CST9aracFF6kiHI2kZpkhIvBAEEzBQRx862/7PP3cd+QTtLp1PsawOoIp7voTsP61vf2dFPgbok8b04//Gs8uoFx6a/vBg54rEdkZN3aGVl/ihc/mK2N0Ee1mUSOhMZAZDgjjqPesF2MtGXtEha4nISNyFL8N8/vXNDSZpLqPQi5A4rzrtph9amJUHxAe/QV6LwQelebdq2D6tcuPEveEAg9eBRi3JBLhsOyzLH2dsyxWNApGWOB+JvOotY7XaDo8aSXmpQ4c4AizIfqFzivLO12v6Ymi2Fgb24a5gjk7y3hGU3biVD8+/vXnEN3M4EKgd2pLbcDjy9PU0S3Jkp6PbNK/atBedo5LK5slt7AnZFNks+4sFGQOOSeg6VqO3EMUmlxCSMErNxk+xr5zt5DHrUc7kpBHOJfECcJu44yM54r6H7Xyq2mRupGN+4EdMY/vTiqZbegB2IigXW4XWJQQr/TjrXooK5x0zgDNfPOtaxNp+t2V3p87IyKRvRyuC2VzVTTu3eu2PaSzZtWnmtopkWSJpN0bLnxcfU89avJ+UiYs9J1TUIhrzyjeB8QMqYyCBu9PWvR9yt4h0PI4xXnWqMP8wy7iGC3GA3yNb5p1DcsMsTjJ6n2qWtbGjO9s1ieaDvgDGIW3Z9NwNZpBA1o5tkwhKg8n19KP9tGG1eg/c+Zx/EKzliyfC3HiJPeJg5yetVFNbJbKF29p3mJIQW3ZztJxUsUMYCG3CiMtkbePnVWYxrNMzuQS+M46k1d04KsEK7gFWU+R9elbRMynJHvsgpzgyEkVUkt0mOwhNuATkkUWuhstFBwG3mg2oXMUcbEyqFX8WWAwMH+1apCOtbLFlONpOfDRSzi/wBLbgZyr+dC7aRHj3mUZI6kg+dG7La1rAFYHY24kdMUUgKswhKL36AoCcAtim2UVkXHwijcvqegNS3exokDOp8ZOM/Oqth3TXSurjBVsAHypAWblLdli+JPJGBhsVtuwiJHY3QTI/eL5/8AGsLforhDuUYQj6ZrbdhnA0+fjA7xQD1/gqMv6jj00d9IkFnNLIwVFRjuY48qw/Y6+gm12M96qs8bAIWBPTp+VajUNRtYpl055MXFzBK6JtyCqAZJ9OorF9lb/T4+1vwpniW5VWXY/DOSM8Z61zx6ayPTAVAPoepryjtJpdkNRulRNiiRsAHgV6e0iqpYngDJ9ODXzd/mzVNc1qaG5nRYr2RlCrGAEJzjB604pJg+EPaGTTYr34OESs+dzShsjJB4x9h1oBHvThZMrIcnaehA6H71whP8RAkbgS4JHPnz86luYZElO0O8KsQpI4A+nn0+9LXRDROskm2Rti7cbgMkYPFeqah2903Vkt7ZHvI40gRSsirgkDk9fPFePtzKf/Y/rR06aq2ZnJjXbJ3eNzH+1UotvQ2rRLqQuDMHgklYOc5PAGT6eRzuNBb4ym+kM7fvi+X2nz8+labvJJLO0aJleKM4kKRhWXHAyOd2Np5881lbxla7lZHLoWJDEYz71TjQkqPYIp55YEea53N3almxznA5rA9t9Xub3X9slzJILUbELMeD1Py61ptG1Nri0USPbZFsdkfizlcAHr0rzvUrpr3Up7mQBXkcsV9D6VplSrRMLs9JtNbd+z+nPcXEswcRxOTl268+5NA17Y3UOmJLiJrj4llkjKkeADg/P+lBXmkXs7aRPIBELjeMJhhkDoc9PpQ2ZQLNDuAPev4foKzb9DSs9J0zUdP1OzWRPxuxDRPywI5JA6ny5q5Hf2kO5IZ42eM+NFbJRs+nX61h+ymnXd3Abm0vPhjFIyAhNx5UZ/SiE3ZmVZ5Llbsq0jcjucbc++fKtE9CaSNdJcQXUWWuWIGDhhyDx6fMVTji0q7dpyylgSpL5UjGMjBrPzxZtYO51JTLG5LuUK+Ig5yB8q5HY6gLaa6uLpC5iZA4OwSbiDtY+ea09Co0MsWl2ah5ZYY0GCjBj5jIz+tWGuYLCPYl4sQZ1CoGPU8ishHpOp3FlFDc3Aa1WRWiAYOpABGOPtzRHVtKkui09xMoAUIqlcBCVxwBn2NS5UPxT9hu4uIQ6RtKrO5yRhiF8sn06AfOqt9f2elW3xBmyYzt2xDPPQryfWgWm6bdxTfDxzvsQKGZR+LJB4B69POhXaewm08x9+dxuJnlUkYyPLjy6/c0nJ1wEkaPVdalbs4NQh8DSDYq4/8AHyRz9qA9nu2mtaHDdCwuyjXEokdmUNkhSPPNQXs7f5Vs7c8As8mQxyfGRyKA7h61lJtjiqNxpPbfW77WPiL+7WWQ2MsH4QoCfjI48+OtZWbU5xrH+IBzJOk4lWRhgswOQT9qp2sxhdmUAkxsuD7jFRN+L6VJR7rd9sdX+DlbdAcxsWIQHAIJ9a8V0i5FnqltctnEbhjitNBr7XUc6SRwQpLbsiPuOF2o2CR5k4x5dayVvgzAMQFPUny96brqFFMK6HJbt2ptpbqJ5LZrncyIuWxk+VfQ1voenwsklvBAw2bSdgG5fLy9h1r5mtt3xKGMK5D5CueDg559q3mn/tK7Qw3ty88scsTkbImQbYhjovt0qQ2YFVLXAUAkl8YAz50b1uK7sLiW2kfEJm/h4DHHJHnjgfY0N0tW/wATjdTgo2/Ppireum7ur7vJZJZmKgb3FJzSdB5VotwhNOWCJ32m4kJbxYKpnAPv1z9KEapa/CahLGm7ui5MTNyWXPBolPp5migLSN3qKF6ZGKfLpgkmWaW4kIXoGAwPap+6vklzLdsq2/xc8LM0ssPdrtXaBkjz+QoDPZTS30wjhZVLkjPQD51oldQ2EJzjpmpILe5uGCRI0hJ6KM1ks02R5u+AYaXK3gaYbFxg+XT+tSDSIWhVHmOQxJOBya1NtoLtg3M0cZA5Qglh+WKK2+nW9rGJAiuQcbucj6npTX3H0uMJvoC0bTNQtrYQ2ZeOEktufjJPn60WNi9uqm7uppGkOAFHGf6VMJ1kP+nVyOm8nj6Z611I2OHBEnPLOOT8vauvHia22N+Mf6wRNowXdJZW026VwW35YNjzOfnUk1neyWzCcyFFO7YV4BHn0rQLc3EcSMuwYPSq19fXLWsy+AAxsCSSfKtG6RHXYLtbXUlt8Q71TkqO76EnJolb6Y8loVkMveE5ZTlQSOmDVi21S8W3jUCPoKJxX90yrvSJs+1JptApU7M9NZzeL4e5KuCTskUcH54rP63p1xctD8eso7vIVx0OfevQTCLpd0yhWJwGA9PX0qhc2skRKtGCh/iPTHrXPOL+TWlLmjzSTS5O6Ea3OFC7QCvvn9aFzaZdRgeDcOmVOa9IuNJhn3ERrEcZJTHPzHnQ250a7iG+HfKg/wBuP0rFvJHuyXGcf6Y5bW3j0uWaTvfiPCFXyGT1P0ocfxZHpWvmgdyyTRsQOozz9jQ9tMt+9DglR/sA4oWdf6IWT5LFvp9q1xqMClpUgsdykkcSAZ/XNZu3VXnRJGKqTya0ZtR3ksik7pRhsZoPbafcC6XdGwVTndjyq4ZYyLU0xmlWct/qEVvAMu59ccedEbzs/qWmp3twiiEHGe8Xz6VFoglsNUW4EQfus8NwMmjutamdUs1t3i7s7wxKtn14qnkiujUolREt0lkMcbAlueRz/wBxUigNkpE4x/u6VyO2SWbbEo37uWXHHzNErfRC7r3s7keYQkkVzU5MmOOct0DSpVc7x77eB+dWbO0M+MsIwT+KTJz8gK0VvpltFykTMBxuGck/Op1S1JZYFkMg8gVP51pHF8mq+nXsqwaXbxR/vGkl4zlsqv0AGalRLW3wO6TcDyNxI+1PMLhS8svdLjjec/oapMPiABCdi9N2wBm/761tDG3wt+EC7PdbiEU7jn8CknFTsZJ4xLdyAQ4/CB4c/TqapL3VlECyFmb8EanxP7k+lWrKGSVGnufE6lRHGDhIwfQfzrpUI49vbOeeWU9ehhRpAcIVQ9Aep+dXo432Rh2zk1WmuHU+FB+LFSwyO6RseDQ22ZHZN/w6nj7UPvg3ws5ZgoEbeWT0q3KzLbJzxvxVK8dpIZI1OdyEdCR0pSehro+Hf3Efiz4QelE4A2yA4XxHnig8DsLeMMeQME+VFIXPdwDPT+lMTJZbqZUU+EhhyCM1Ys71Jf3VwPCPPHQe9D5W2qnGeoptvJuk5GPDmplFMakwpdWAREeHDLnJyMhh96HySxoxjIVW81bjH0q1BfG2ZQRvQgblJ/T0q1eWsN/GJoskf7gOQfQ1k40dEMnpgh4LW4Qi4WOVT03Kcj65oPe6CG3NaS//AKn5H3olcQSwEmcEKDjcBmoknUNjc232GKxaT6jZ4oyRmLuwmsyBdQzR56ZPhNQbABgrjPXmtq86NHsLysvoQGH2qjc6RaXClkjliY/xRpx9qylh/wCWc8/pmtoy5Ck4GfoaQRQ38Q+dW7jR7iN/3TmZD/8ATGD9jVOO3aGXa6yKQOQ5INZeLXTBwlHqNl8GynYll3aLz4Fx+lTCKWECMM5c892Bk/X0FLvbzLbdyKTjwgkfeq8t4bAMpFt3hHOGO5hXckvR6Pr+Fn/UiM99NhTwVUkgD0qjHMRKyQoDj1PFV0mnvVDyMI4g2CinJIolb2+78ACIOGxXRjweW5HPkz1pEbCSZ1MjLK4/AAvC/IVNa28094lpYxC4vnzwT4Iv+R+VT2MUmpXMdlYnu0kO17g8n6V6PoWh2miW5itUG8nxytyzf2qsuWOP8YnPFOW2YjVtATSBGGlaa6lj3SzMOC2ei+gqlaqyWzs38TqK1nbLel3A/wDCUwOPc0D+FuJ7VZYbdmSRsLtQ8nP9jWHle2U0AZ2ZZGwoxk1atlYQJn3NKUmLHex4BAIzx9aas5ZgoA49K0IGS7jahRySSRnyoVfXMtvbSndsfYcUXU5jxuwc/ah2tmOPTZGnwy5AJU8ik+FLpHZu0yIRk5UZOKMR9IQPI1XsIybKFgoUlQeeMVYUEFCTnAPSmiX0iuiRGhAzyaZY+ORiRtG2pu9Bzu42+tWIY5ZlHc27vuJAKc5IBJ/KhiIZ4kLphnyQBxWg03SpX0z4zT2zMpYNC/SQAdPY0Fu0ey7s3cckRdN0e4Y3D2ra9jQRo+G5zKTj2IFZzerRce0Z5DFfxkohDr/5YH4KkdQaGX+kqVLWxCnPRhW017SjLvvbJhDdIMlscMOuDWftphejDHu51/EmeG+XrUqmjZScXoyb5hIWSIhjyKmjuWjGCyfNWINaa5so51IkUZx5eWazV7ZyWDbwPATgFTzWf6nTCcZ9EJgxBTJx1J8q5KPim2XEEcuOhYZxUMc2TxlceeetTC6csNxUe+etNNNFuDRWmuZbkkW8ZDc4KsQPnyabBbof3kimWToSw6Hz+Z96sRrk7IwFVTwB6e/rU7GDT+WPeSsSUjAySfavShijFWzzJ5JSZxLdIYmlucJHx+I8k+lEdH0i411huVorJTzkdR74/Spey+jNrGoPc6mFKQ4KxZyqk+Q/nXocMUcSCONQiqMAKOKyy5vURwh7ZnLfTra01aOKFcLG4wFyB0rWLJwDtqr8PH8SLjH7wDAJNTZwK5Jb6aLQL1zT1v7iMM3h7phjoc445q5cL3Nrbi3i3LCwYRg4JABGOfnUzKCyseoz+dO3DI9BU0NnluotNKIA8ODCu0HjOMnrz1qtFG7yt+7cbjkAgCthrWiujtNGAY93Htn6UI1PTm014QXG9l3naeAK2TSRk07BLRMg8UZ+9C9dDf4e7K7oAQcDB3HyHNGJJixO6QfU0G1+QGyaIn8ZADemKG7Q4rZa0rPwEBDGYbfxuOT/AN6VdHqsYBHSqGlys1lCoCAKNvrVsYHJYZHoKuyX0ZMjiN25GVAXjPPnRHsxMEv7ZQjnAfJEXJJUj7e1WYbGSXTkuYx3i5IYrzgjPX6Ub7OaW1vJ8XNFsfGFBzn50nwF0varpCalp9qksai4jMYWQcmPjDH3FT6DbC10yOItu6kH5cfyq2XznPXpmmoVRQqjAFZeOi7O32Pg5wWK5U8rWUttDiu4ZXtppBMhBjc8ZNamRwwKkcHrUFtEkCkAck5JoUaG3ZmYZWVvh79DFcDGC3RvWlc2y4cuAynnI6dKO6tp0WoxeI7JE5Rx5fSsvFeyW0rWt+FyrbdzHgnpzR3TBadoC3lkqtCUV8GTa7xgkKPLIqAWVwctH4kBKhiCM849a0z27KrEglSCQVHTioooUiXB6HBJ681FUbrKzNXl0lu4t7Uh5zwTjO0/TrR+y7KS/AG+mllE8gB2FdrEH9KOaB2ZtbIJO8X+oU5BbG5T/Wjdxb74SikgnGMmumeZyZzqNArsxYR6fLMsbOdwH4hWk86G6XA8as0jZ5wOnlmiGaylsaH4pU3dXC1TQx5Ncz71EWrm6mkJj5MN19fLisx2nQNeHc38IxnmtEXNB9ZgaVRKoU7eDnrScRNmQltouchT7njFZztRBBHaIskqo5bwsW6Dz/lWwki3yZP3PSgmtwW8gjSWGORh7cVokK6IdGW2lsENsQQBg+Lz86JR24BBC8/PiotMtLcW0fdRqijqAPOiUVqjYVSwzxxV0Q2aHs4m3TpEbgM56fKi+704qpp1uLe1SPknqSas4pDTHbs0t1MFKnoBxOa5TcV3NJ0M63SsZfadJNfSM5yTIRk8A5PnWyB96zs1jO+qhRKdhfdj0qXQ0wbK13ocjR3ce63zhXBz+vX5VJaXtrf5ezlLsPxZQgA4zjnzrV3ltBd27QXK70fqfPPqKxdzp13o1yDZxK9uzliuOGOMfSofS0ehYHpXG6UqVMZxOOBwKfSpUCOUqVKgDh6U2lSpoTGmmFQ4KnoRzSpVZJntQhWF9sZIH0rM6ygJjJJzilSoEWtNT9wg3HHpxWk0m2jJMhySvTNKlVPhC6GR0rp6UqVSaHPKuGlSoA75VwClSpMBbQajI/eg+frSpUgJuvWmSRRuMMike4pUqh9LR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8192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054" name="AutoShape 6" descr="data:image/jpg;base64,/9j/4AAQSkZJRgABAQAAAQABAAD/2wBDAAkGBwgHBgkIBwgKCgkLDRYPDQwMDRsUFRAWIB0iIiAdHx8kKDQsJCYxJx8fLT0tMTU3Ojo6Iys/RD84QzQ5Ojf/2wBDAQoKCg0MDRoPDxo3JR8lNzc3Nzc3Nzc3Nzc3Nzc3Nzc3Nzc3Nzc3Nzc3Nzc3Nzc3Nzc3Nzc3Nzc3Nzc3Nzc3Nzf/wAARCADEAL8DASIAAhEBAxEB/8QAHAAAAQUBAQEAAAAAAAAAAAAABQACAwQGAQcI/8QAPhAAAgEDAwEGBAMGBgIBBQAAAQIDAAQRBRIhMQYTIkFRYRRxgZEyobEHI0LB0eEVFiRSYvAzciVTc4KD8f/EABkBAAMBAQEAAAAAAAAAAAAAAAABAgMEBf/EACQRAAICAwACAQUBAQAAAAAAAAABAhEDITESQVEEEyIyYUJS/9oADAMBAAIRAxEAPwD3GlSpUAKlSpUAKlSpUAcNKkaaWoAdSpu8Ut49aBWh1V76RorS4kUMWWNmG0c5A8s+dS96uev5UK7U3MMWgah3pOHgeMAZyzMCABgg9SKdMLQStWL20LtncyKSD16VKaE9mLmCfQ7EwsSqQqmGzuBAAIIJJyPnRTevrRQWdyPUUxmUdTmuMR1qJiDTSJbHGQY4rhemBRTttXoVnNx9DXRzxiu4p6PjqKVghhQ+lIJmpi/HArgDk53flSsaSOCL1p3dL5inDPmc13NQ2ykh1KlUM9xHbwtNM6pGg3MxPGKBk1Kh2i6pBqlr3sEhYqxVgRgg54/KiGaAO0q5mlQAjTGp9cNAmRGlj2qTFVNRuVs7Zpm5xwAPM+VOyaZFqN9FZW7O7Lvx+7UnljWE1m8utRlDzzIqrwsaISq+vn+dWNSu3nnaSY7nJ59Pl8qETTFSS3U+3lWkFYnom0zUL3Spmlt5I2DfiikUhX9MkHIPvXoOk6jDqVqksTLvAxImeUb0rzFpQFy39qsWN9Pp063Fux7xQeP949DWkoXwmz1PIPFc21S03UIr+zjuYV2q2QVPVWHUVZ74VnTHZJ0rm4etM70EU0sOuKKAmBB866cDzqvkUg2fOjxAsAg1ICKrBsdTTLm8itIlknkVFLquWOOScVLQ0y6Kdio1cefX2qQMCKllpncUB7ZW0t1okkcN38KS6ZZsbcZGQ2fLzo8azXbyxgvOz8xmVi0JV4yGIw2QPLrxUJjBnYPTLnT7u6E2owXKGNAVhKkbuck+Y5/KtuDXnv7N9Ot0vrq4BdpERVXLHABJzxXoS9KctOgO0q4WGcV2pAVKlXD0p2B0kAVmu1czB4kDYCqWx75xRDXNWh02A73PesPAijJPNZ3tPfJeRWt5Y4lilUruyRgg5wR60pXVgqAN3Md5wQF9zgk0MnlG5fGCD+IFhx/So7xr52B7tODxlSf1oW/x+4Ed2M/8RWuOWhTQVSVivOfqafHJn8Prnj+dBke+4ChDnrlehqUTXsYUtGnpxkVtZFHovYSYl7y2YlgAsi58j0P8q1RQEdKwvYK6it4dQvr4i3hQLEGY9W5YgflWw0jU7XUrRXglDuoAkHmp9x5dD9qycnYUWNlNK81YC1wpk0KYeJXIpAEVOY64UqvMXiRAtn+1Yrtvba7fXKQ6fbW09ukOQGJDZ3cg+LBPBPHpW3ZM8fb2rz7t/b3Y1NZor6ZUdBhAcBB7ceozUylY0jWdmmvl0KzGomPvxEAe7B6DgZyTz60T7x8/iNB+yMEkXZyy76eSZnj37nIOAegHsKL4qrQqCOaBdtCP8AmHq6D8xRneKzHb+7lh0lFS1eWOSUbmUgbMdM5POeftXKns2aB/7O3AvbxcAfugeD/y/vW6J8xjivNP2f37f4y0MdnLtkiIZyRhMc5PP0+tekFhjjpVZHTEuGUupNc/zZG8UObJJBHkTALtIycjGf8AorXg8V53f2sZ7bcyT7WuUJxKcjOOh8vLivQA4HnUt0MqalctbzWp7wLGXfvBtzlQhP8AKppb22htfipZAkO0NuPoen/8rG/tDllSS3a2klWXYQRGxBwTg8Z/6K7pfaJLjQbQauEguoLmMMpT8So48YHOOPzpiMzrPaG3uLySUXBYO5I8LDjy8qq2+qwTTRwm4KKXDMBuH16D5VW1547oAQTlmM0k0hTeOrHAPP8A69OMD1qpbCQ3RMhYq5UbWz0GPf51vFOqZLS6Fbs2L5KTZ9yxP61RaK0IycH3z/apImeRS8drGVBPG88/c0gkpJzAqj03dPzrSMEhN2V+4tM+BvF/7CkYoAfDMUA64Y/1qwqPg7bfIHXxt/WkRsKl4AFJ67jn9aYh8ep29tbNBJdoWDFgpfPJ88fICrWg9oorPWLaY3sSIZFWXdJgFD1znjjrQS5eRbjdCWEfduMcnk5x5euOav8AZgR27wNeXChob2Ng08hyY9wyDkYYD1OCMCofGij2f4m3+GNyJozb7N/e58O31z0xUVjcST/FCQIDFcNGu3zUAcn35rDdp+00Om9lEt9LCXU95PJCdniWFGdiXYfI8fP2ot+z69uL+xubq4neV5SHO7jk552+RPFYOLSKNYTgeuPTzrL9n9evL/X7q1ntLmOFlZkZ4doTacYyev8AWtOwJBAOCeh9KxHZSW/l7RSRXGoSyxRRv4GUYbkfb6VK2U9G3PPHrWA7fv8A/JIPRE/nW+PPQ15h221i0l1iZRJIpTCEGNgRgfL1pwdyJlpM3HZg57O6f/8AZH86J0D7F3kV32dtu6LHucxMWQrkjnjPUcjmjmRRKWxJaHkNQHtpuXRQOuZV/nRsz+tZrt1f2y6fHC88ccjPuCucZABBP3IFZQvyNJcBXYN//lXXjxW7ZHrgg1vPFjkeflzXm/Yq+tYdbhL3EY7xGjXxfiY9BXo4lU8g4x61ebUiY8MPfybe2SsTx8TGM/atzhh1rzjULK1HaWRO6Aia6UlQeOWGf516SXQcDgDilNukCMd21EYvbZpj4VgbJ6ADcKzDSwXVpI8QyuVB5IxyK0n7QSC0eCB/pzk+njFZLTwoguSW8JKmrhsT4Ubq8t7dyjIDg8DGcfOrUKQTd1cKRtzjA46UOvu7E8jSAcvtAFWtOG23TIJXecY+ddSMmcwqwEHk7yVx7UOu9RSMbe77xj9Bn51enBXT3IJB7w4yOmaEzx92gOAT056UOwRYtdTjlOxh3Tk8KeholEBsRQCcyc8+dADEGjLbQOcZBzR233m2tm9XBPz/AOiiI2Ol7mINLJ6nIJ6c020ntbshYh4uhB4OPWmXwUwLvx/5CST9aracFF6kiHI2kZpkhIvBAEEzBQRx862/7PP3cd+QTtLp1PsawOoIp7voTsP61vf2dFPgbok8b04//Gs8uoFx6a/vBg54rEdkZN3aGVl/ihc/mK2N0Ee1mUSOhMZAZDgjjqPesF2MtGXtEha4nISNyFL8N8/vXNDSZpLqPQi5A4rzrtph9amJUHxAe/QV6LwQelebdq2D6tcuPEveEAg9eBRi3JBLhsOyzLH2dsyxWNApGWOB+JvOotY7XaDo8aSXmpQ4c4AizIfqFzivLO12v6Ymi2Fgb24a5gjk7y3hGU3biVD8+/vXnEN3M4EKgd2pLbcDjy9PU0S3Jkp6PbNK/atBedo5LK5slt7AnZFNks+4sFGQOOSeg6VqO3EMUmlxCSMErNxk+xr5zt5DHrUc7kpBHOJfECcJu44yM54r6H7Xyq2mRupGN+4EdMY/vTiqZbegB2IigXW4XWJQQr/TjrXooK5x0zgDNfPOtaxNp+t2V3p87IyKRvRyuC2VzVTTu3eu2PaSzZtWnmtopkWSJpN0bLnxcfU89avJ+UiYs9J1TUIhrzyjeB8QMqYyCBu9PWvR9yt4h0PI4xXnWqMP8wy7iGC3GA3yNb5p1DcsMsTjJ6n2qWtbGjO9s1ieaDvgDGIW3Z9NwNZpBA1o5tkwhKg8n19KP9tGG1eg/c+Zx/EKzliyfC3HiJPeJg5yetVFNbJbKF29p3mJIQW3ZztJxUsUMYCG3CiMtkbePnVWYxrNMzuQS+M46k1d04KsEK7gFWU+R9elbRMynJHvsgpzgyEkVUkt0mOwhNuATkkUWuhstFBwG3mg2oXMUcbEyqFX8WWAwMH+1apCOtbLFlONpOfDRSzi/wBLbgZyr+dC7aRHj3mUZI6kg+dG7La1rAFYHY24kdMUUgKswhKL36AoCcAtim2UVkXHwijcvqegNS3exokDOp8ZOM/Oqth3TXSurjBVsAHypAWblLdli+JPJGBhsVtuwiJHY3QTI/eL5/8AGsLforhDuUYQj6ZrbdhnA0+fjA7xQD1/gqMv6jj00d9IkFnNLIwVFRjuY48qw/Y6+gm12M96qs8bAIWBPTp+VajUNRtYpl055MXFzBK6JtyCqAZJ9OorF9lb/T4+1vwpniW5VWXY/DOSM8Z61zx6ayPTAVAPoepryjtJpdkNRulRNiiRsAHgV6e0iqpYngDJ9ODXzd/mzVNc1qaG5nRYr2RlCrGAEJzjB604pJg+EPaGTTYr34OESs+dzShsjJB4x9h1oBHvThZMrIcnaehA6H71whP8RAkbgS4JHPnz86luYZElO0O8KsQpI4A+nn0+9LXRDROskm2Rti7cbgMkYPFeqah2903Vkt7ZHvI40gRSsirgkDk9fPFePtzKf/Y/rR06aq2ZnJjXbJ3eNzH+1UotvQ2rRLqQuDMHgklYOc5PAGT6eRzuNBb4ym+kM7fvi+X2nz8+labvJJLO0aJleKM4kKRhWXHAyOd2Np5881lbxla7lZHLoWJDEYz71TjQkqPYIp55YEea53N3almxznA5rA9t9Xub3X9slzJILUbELMeD1Py61ptG1Nri0USPbZFsdkfizlcAHr0rzvUrpr3Up7mQBXkcsV9D6VplSrRMLs9JtNbd+z+nPcXEswcRxOTl268+5NA17Y3UOmJLiJrj4llkjKkeADg/P+lBXmkXs7aRPIBELjeMJhhkDoc9PpQ2ZQLNDuAPev4foKzb9DSs9J0zUdP1OzWRPxuxDRPywI5JA6ny5q5Hf2kO5IZ42eM+NFbJRs+nX61h+ymnXd3Abm0vPhjFIyAhNx5UZ/SiE3ZmVZ5Llbsq0jcjucbc++fKtE9CaSNdJcQXUWWuWIGDhhyDx6fMVTji0q7dpyylgSpL5UjGMjBrPzxZtYO51JTLG5LuUK+Ig5yB8q5HY6gLaa6uLpC5iZA4OwSbiDtY+ea09Co0MsWl2ah5ZYY0GCjBj5jIz+tWGuYLCPYl4sQZ1CoGPU8ishHpOp3FlFDc3Aa1WRWiAYOpABGOPtzRHVtKkui09xMoAUIqlcBCVxwBn2NS5UPxT9hu4uIQ6RtKrO5yRhiF8sn06AfOqt9f2elW3xBmyYzt2xDPPQryfWgWm6bdxTfDxzvsQKGZR+LJB4B69POhXaewm08x9+dxuJnlUkYyPLjy6/c0nJ1wEkaPVdalbs4NQh8DSDYq4/8AHyRz9qA9nu2mtaHDdCwuyjXEokdmUNkhSPPNQXs7f5Vs7c8As8mQxyfGRyKA7h61lJtjiqNxpPbfW77WPiL+7WWQ2MsH4QoCfjI48+OtZWbU5xrH+IBzJOk4lWRhgswOQT9qp2sxhdmUAkxsuD7jFRN+L6VJR7rd9sdX+DlbdAcxsWIQHAIJ9a8V0i5FnqltctnEbhjitNBr7XUc6SRwQpLbsiPuOF2o2CR5k4x5dayVvgzAMQFPUny96brqFFMK6HJbt2ptpbqJ5LZrncyIuWxk+VfQ1voenwsklvBAw2bSdgG5fLy9h1r5mtt3xKGMK5D5CueDg559q3mn/tK7Qw3ty88scsTkbImQbYhjovt0qQ2YFVLXAUAkl8YAz50b1uK7sLiW2kfEJm/h4DHHJHnjgfY0N0tW/wATjdTgo2/Ppireum7ur7vJZJZmKgb3FJzSdB5VotwhNOWCJ32m4kJbxYKpnAPv1z9KEapa/CahLGm7ui5MTNyWXPBolPp5migLSN3qKF6ZGKfLpgkmWaW4kIXoGAwPap+6vklzLdsq2/xc8LM0ssPdrtXaBkjz+QoDPZTS30wjhZVLkjPQD51oldQ2EJzjpmpILe5uGCRI0hJ6KM1ks02R5u+AYaXK3gaYbFxg+XT+tSDSIWhVHmOQxJOBya1NtoLtg3M0cZA5Qglh+WKK2+nW9rGJAiuQcbucj6npTX3H0uMJvoC0bTNQtrYQ2ZeOEktufjJPn60WNi9uqm7uppGkOAFHGf6VMJ1kP+nVyOm8nj6Z611I2OHBEnPLOOT8vauvHia22N+Mf6wRNowXdJZW026VwW35YNjzOfnUk1neyWzCcyFFO7YV4BHn0rQLc3EcSMuwYPSq19fXLWsy+AAxsCSSfKtG6RHXYLtbXUlt8Q71TkqO76EnJolb6Y8loVkMveE5ZTlQSOmDVi21S8W3jUCPoKJxX90yrvSJs+1JptApU7M9NZzeL4e5KuCTskUcH54rP63p1xctD8eso7vIVx0OfevQTCLpd0yhWJwGA9PX0qhc2skRKtGCh/iPTHrXPOL+TWlLmjzSTS5O6Ea3OFC7QCvvn9aFzaZdRgeDcOmVOa9IuNJhn3ERrEcZJTHPzHnQ250a7iG+HfKg/wBuP0rFvJHuyXGcf6Y5bW3j0uWaTvfiPCFXyGT1P0ocfxZHpWvmgdyyTRsQOozz9jQ9tMt+9DglR/sA4oWdf6IWT5LFvp9q1xqMClpUgsdykkcSAZ/XNZu3VXnRJGKqTya0ZtR3ksik7pRhsZoPbafcC6XdGwVTndjyq4ZYyLU0xmlWct/qEVvAMu59ccedEbzs/qWmp3twiiEHGe8Xz6VFoglsNUW4EQfus8NwMmjutamdUs1t3i7s7wxKtn14qnkiujUolREt0lkMcbAlueRz/wBxUigNkpE4x/u6VyO2SWbbEo37uWXHHzNErfRC7r3s7keYQkkVzU5MmOOct0DSpVc7x77eB+dWbO0M+MsIwT+KTJz8gK0VvpltFykTMBxuGck/Op1S1JZYFkMg8gVP51pHF8mq+nXsqwaXbxR/vGkl4zlsqv0AGalRLW3wO6TcDyNxI+1PMLhS8svdLjjec/oapMPiABCdi9N2wBm/761tDG3wt+EC7PdbiEU7jn8CknFTsZJ4xLdyAQ4/CB4c/TqapL3VlECyFmb8EanxP7k+lWrKGSVGnufE6lRHGDhIwfQfzrpUI49vbOeeWU9ehhRpAcIVQ9Aep+dXo432Rh2zk1WmuHU+FB+LFSwyO6RseDQ22ZHZN/w6nj7UPvg3ws5ZgoEbeWT0q3KzLbJzxvxVK8dpIZI1OdyEdCR0pSehro+Hf3Efiz4QelE4A2yA4XxHnig8DsLeMMeQME+VFIXPdwDPT+lMTJZbqZUU+EhhyCM1Ys71Jf3VwPCPPHQe9D5W2qnGeoptvJuk5GPDmplFMakwpdWAREeHDLnJyMhh96HySxoxjIVW81bjH0q1BfG2ZQRvQgblJ/T0q1eWsN/GJoskf7gOQfQ1k40dEMnpgh4LW4Qi4WOVT03Kcj65oPe6CG3NaS//AKn5H3olcQSwEmcEKDjcBmoknUNjc232GKxaT6jZ4oyRmLuwmsyBdQzR56ZPhNQbABgrjPXmtq86NHsLysvoQGH2qjc6RaXClkjliY/xRpx9qylh/wCWc8/pmtoy5Ck4GfoaQRQ38Q+dW7jR7iN/3TmZD/8ATGD9jVOO3aGXa6yKQOQ5INZeLXTBwlHqNl8GynYll3aLz4Fx+lTCKWECMM5c892Bk/X0FLvbzLbdyKTjwgkfeq8t4bAMpFt3hHOGO5hXckvR6Pr+Fn/UiM99NhTwVUkgD0qjHMRKyQoDj1PFV0mnvVDyMI4g2CinJIolb2+78ACIOGxXRjweW5HPkz1pEbCSZ1MjLK4/AAvC/IVNa28094lpYxC4vnzwT4Iv+R+VT2MUmpXMdlYnu0kO17g8n6V6PoWh2miW5itUG8nxytyzf2qsuWOP8YnPFOW2YjVtATSBGGlaa6lj3SzMOC2ei+gqlaqyWzs38TqK1nbLel3A/wDCUwOPc0D+FuJ7VZYbdmSRsLtQ8nP9jWHle2U0AZ2ZZGwoxk1atlYQJn3NKUmLHex4BAIzx9aas5ZgoA49K0IGS7jahRySSRnyoVfXMtvbSndsfYcUXU5jxuwc/ah2tmOPTZGnwy5AJU8ik+FLpHZu0yIRk5UZOKMR9IQPI1XsIybKFgoUlQeeMVYUEFCTnAPSmiX0iuiRGhAzyaZY+ORiRtG2pu9Bzu42+tWIY5ZlHc27vuJAKc5IBJ/KhiIZ4kLphnyQBxWg03SpX0z4zT2zMpYNC/SQAdPY0Fu0ey7s3cckRdN0e4Y3D2ra9jQRo+G5zKTj2IFZzerRce0Z5DFfxkohDr/5YH4KkdQaGX+kqVLWxCnPRhW017SjLvvbJhDdIMlscMOuDWftphejDHu51/EmeG+XrUqmjZScXoyb5hIWSIhjyKmjuWjGCyfNWINaa5so51IkUZx5eWazV7ZyWDbwPATgFTzWf6nTCcZ9EJgxBTJx1J8q5KPim2XEEcuOhYZxUMc2TxlceeetTC6csNxUe+etNNNFuDRWmuZbkkW8ZDc4KsQPnyabBbof3kimWToSw6Hz+Z96sRrk7IwFVTwB6e/rU7GDT+WPeSsSUjAySfavShijFWzzJ5JSZxLdIYmlucJHx+I8k+lEdH0i411huVorJTzkdR74/Spey+jNrGoPc6mFKQ4KxZyqk+Q/nXocMUcSCONQiqMAKOKyy5vURwh7ZnLfTra01aOKFcLG4wFyB0rWLJwDtqr8PH8SLjH7wDAJNTZwK5Jb6aLQL1zT1v7iMM3h7phjoc445q5cL3Nrbi3i3LCwYRg4JABGOfnUzKCyseoz+dO3DI9BU0NnluotNKIA8ODCu0HjOMnrz1qtFG7yt+7cbjkAgCthrWiujtNGAY93Htn6UI1PTm014QXG9l3naeAK2TSRk07BLRMg8UZ+9C9dDf4e7K7oAQcDB3HyHNGJJixO6QfU0G1+QGyaIn8ZADemKG7Q4rZa0rPwEBDGYbfxuOT/AN6VdHqsYBHSqGlys1lCoCAKNvrVsYHJYZHoKuyX0ZMjiN25GVAXjPPnRHsxMEv7ZQjnAfJEXJJUj7e1WYbGSXTkuYx3i5IYrzgjPX6Ub7OaW1vJ8XNFsfGFBzn50nwF0varpCalp9qksai4jMYWQcmPjDH3FT6DbC10yOItu6kH5cfyq2XznPXpmmoVRQqjAFZeOi7O32Pg5wWK5U8rWUttDiu4ZXtppBMhBjc8ZNamRwwKkcHrUFtEkCkAck5JoUaG3ZmYZWVvh79DFcDGC3RvWlc2y4cuAynnI6dKO6tp0WoxeI7JE5Rx5fSsvFeyW0rWt+FyrbdzHgnpzR3TBadoC3lkqtCUV8GTa7xgkKPLIqAWVwctH4kBKhiCM849a0z27KrEglSCQVHTioooUiXB6HBJ681FUbrKzNXl0lu4t7Uh5zwTjO0/TrR+y7KS/AG+mllE8gB2FdrEH9KOaB2ZtbIJO8X+oU5BbG5T/Wjdxb74SikgnGMmumeZyZzqNArsxYR6fLMsbOdwH4hWk86G6XA8as0jZ5wOnlmiGaylsaH4pU3dXC1TQx5Ncz71EWrm6mkJj5MN19fLisx2nQNeHc38IxnmtEXNB9ZgaVRKoU7eDnrScRNmQltouchT7njFZztRBBHaIskqo5bwsW6Dz/lWwki3yZP3PSgmtwW8gjSWGORh7cVokK6IdGW2lsENsQQBg+Lz86JR24BBC8/PiotMtLcW0fdRqijqAPOiUVqjYVSwzxxV0Q2aHs4m3TpEbgM56fKi+704qpp1uLe1SPknqSas4pDTHbs0t1MFKnoBxOa5TcV3NJ0M63SsZfadJNfSM5yTIRk8A5PnWyB96zs1jO+qhRKdhfdj0qXQ0wbK13ocjR3ce63zhXBz+vX5VJaXtrf5ezlLsPxZQgA4zjnzrV3ltBd27QXK70fqfPPqKxdzp13o1yDZxK9uzliuOGOMfSofS0ehYHpXG6UqVMZxOOBwKfSpUCOUqVKgDh6U2lSpoTGmmFQ4KnoRzSpVZJntQhWF9sZIH0rM6ygJjJJzilSoEWtNT9wg3HHpxWk0m2jJMhySvTNKlVPhC6GR0rp6UqVSaHPKuGlSoA75VwClSpMBbQajI/eg+frSpUgJuvWmSRRuMMike4pUqh9LR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8192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8" name="Rounded Rectangle 27"/>
          <p:cNvSpPr/>
          <p:nvPr/>
        </p:nvSpPr>
        <p:spPr bwMode="auto">
          <a:xfrm>
            <a:off x="4072378" y="2558160"/>
            <a:ext cx="4542816" cy="188817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3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Approche</a:t>
            </a:r>
            <a:r>
              <a:rPr kumimoji="0" lang="en-AU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Client :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AU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l"/>
            <a:r>
              <a:rPr lang="fr-FR" dirty="0" smtClean="0"/>
              <a:t>Identification des pertes et suivi du réseau de distribution</a:t>
            </a:r>
          </a:p>
        </p:txBody>
      </p:sp>
      <p:sp>
        <p:nvSpPr>
          <p:cNvPr id="26" name="Rounded Rectangular Callout 25"/>
          <p:cNvSpPr/>
          <p:nvPr/>
        </p:nvSpPr>
        <p:spPr bwMode="auto">
          <a:xfrm>
            <a:off x="703664" y="2257096"/>
            <a:ext cx="3158217" cy="4134179"/>
          </a:xfrm>
          <a:prstGeom prst="wedgeRoundRectCallout">
            <a:avLst>
              <a:gd name="adj1" fmla="val 58562"/>
              <a:gd name="adj2" fmla="val -2584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AU" sz="2400" u="sng" dirty="0" err="1" smtClean="0">
                <a:solidFill>
                  <a:srgbClr val="C00000"/>
                </a:solidFill>
              </a:rPr>
              <a:t>Damville</a:t>
            </a:r>
            <a:endParaRPr lang="en-AU" sz="2400" u="sng" dirty="0" smtClean="0">
              <a:solidFill>
                <a:srgbClr val="C00000"/>
              </a:solidFill>
            </a:endParaRPr>
          </a:p>
          <a:p>
            <a:pPr algn="l"/>
            <a:endParaRPr lang="en-AU" sz="2400" u="sng" dirty="0" smtClean="0">
              <a:solidFill>
                <a:srgbClr val="C00000"/>
              </a:solidFill>
            </a:endParaRPr>
          </a:p>
          <a:p>
            <a:pPr algn="l"/>
            <a:r>
              <a:rPr lang="en-AU" b="0" dirty="0" err="1" smtClean="0">
                <a:solidFill>
                  <a:schemeClr val="tx1"/>
                </a:solidFill>
              </a:rPr>
              <a:t>Abonnés</a:t>
            </a:r>
            <a:r>
              <a:rPr lang="en-AU" b="0" dirty="0" smtClean="0">
                <a:solidFill>
                  <a:schemeClr val="tx1"/>
                </a:solidFill>
              </a:rPr>
              <a:t> : 8.000</a:t>
            </a:r>
          </a:p>
          <a:p>
            <a:pPr algn="l"/>
            <a:endParaRPr lang="en-AU" b="0" dirty="0" smtClean="0">
              <a:solidFill>
                <a:schemeClr val="tx1"/>
              </a:solidFill>
            </a:endParaRPr>
          </a:p>
          <a:p>
            <a:pPr algn="l"/>
            <a:r>
              <a:rPr lang="en-AU" b="0" dirty="0" err="1" smtClean="0">
                <a:solidFill>
                  <a:schemeClr val="tx1"/>
                </a:solidFill>
              </a:rPr>
              <a:t>Compteurs</a:t>
            </a:r>
            <a:r>
              <a:rPr lang="en-AU" b="0" dirty="0" smtClean="0">
                <a:solidFill>
                  <a:schemeClr val="tx1"/>
                </a:solidFill>
              </a:rPr>
              <a:t> </a:t>
            </a:r>
            <a:r>
              <a:rPr lang="en-AU" b="0" dirty="0" err="1" smtClean="0">
                <a:solidFill>
                  <a:schemeClr val="tx1"/>
                </a:solidFill>
              </a:rPr>
              <a:t>équipés</a:t>
            </a:r>
            <a:r>
              <a:rPr lang="en-AU" b="0" dirty="0" smtClean="0">
                <a:solidFill>
                  <a:schemeClr val="tx1"/>
                </a:solidFill>
              </a:rPr>
              <a:t> : </a:t>
            </a:r>
            <a:r>
              <a:rPr lang="fr-FR" b="0" dirty="0" smtClean="0">
                <a:solidFill>
                  <a:schemeClr val="tx1"/>
                </a:solidFill>
              </a:rPr>
              <a:t>20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rgbClr val="34AAB4"/>
              </a:buClr>
            </a:pPr>
            <a:endParaRPr lang="fr-FR" b="0" dirty="0" smtClean="0">
              <a:solidFill>
                <a:schemeClr val="tx1"/>
              </a:solidFill>
            </a:endParaRPr>
          </a:p>
          <a:p>
            <a:pPr marL="228600" indent="-228600" algn="l" eaLnBrk="0" hangingPunct="0">
              <a:lnSpc>
                <a:spcPct val="80000"/>
              </a:lnSpc>
              <a:buClr>
                <a:srgbClr val="34AAB4"/>
              </a:buClr>
            </a:pPr>
            <a:r>
              <a:rPr lang="fr-FR" b="0" dirty="0" smtClean="0">
                <a:solidFill>
                  <a:schemeClr val="tx1"/>
                </a:solidFill>
              </a:rPr>
              <a:t>Type de compteurs :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chemeClr val="tx2"/>
              </a:buClr>
              <a:buFontTx/>
              <a:buChar char="-"/>
            </a:pPr>
            <a:r>
              <a:rPr lang="fr-FR" b="0" dirty="0" err="1" smtClean="0">
                <a:solidFill>
                  <a:schemeClr val="tx1"/>
                </a:solidFill>
              </a:rPr>
              <a:t>Woltex</a:t>
            </a:r>
            <a:r>
              <a:rPr lang="fr-FR" b="0" dirty="0" smtClean="0">
                <a:solidFill>
                  <a:schemeClr val="tx1"/>
                </a:solidFill>
              </a:rPr>
              <a:t> M DN65 à 200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chemeClr val="tx2"/>
              </a:buClr>
              <a:buFontTx/>
              <a:buChar char="-"/>
            </a:pPr>
            <a:r>
              <a:rPr lang="fr-FR" b="0" dirty="0" err="1" smtClean="0">
                <a:solidFill>
                  <a:schemeClr val="tx1"/>
                </a:solidFill>
              </a:rPr>
              <a:t>Flostar</a:t>
            </a:r>
            <a:r>
              <a:rPr lang="fr-FR" b="0" dirty="0" smtClean="0">
                <a:solidFill>
                  <a:schemeClr val="tx1"/>
                </a:solidFill>
              </a:rPr>
              <a:t> M DN40 à DN80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chemeClr val="tx2"/>
              </a:buClr>
              <a:buFontTx/>
              <a:buChar char="-"/>
            </a:pPr>
            <a:r>
              <a:rPr lang="fr-FR" b="0" dirty="0" err="1" smtClean="0">
                <a:solidFill>
                  <a:schemeClr val="tx1"/>
                </a:solidFill>
              </a:rPr>
              <a:t>Woltmag</a:t>
            </a:r>
            <a:r>
              <a:rPr lang="fr-FR" b="0" dirty="0" smtClean="0">
                <a:solidFill>
                  <a:schemeClr val="tx1"/>
                </a:solidFill>
              </a:rPr>
              <a:t> M DN50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rgbClr val="34AAB4"/>
              </a:buClr>
              <a:buFontTx/>
              <a:buChar char="-"/>
            </a:pPr>
            <a:endParaRPr lang="fr-FR" b="0" dirty="0" smtClean="0">
              <a:solidFill>
                <a:schemeClr val="tx1"/>
              </a:solidFill>
            </a:endParaRPr>
          </a:p>
          <a:p>
            <a:pPr marL="228600" indent="-228600" algn="l" eaLnBrk="0" hangingPunct="0">
              <a:lnSpc>
                <a:spcPct val="80000"/>
              </a:lnSpc>
              <a:buClr>
                <a:srgbClr val="34AAB4"/>
              </a:buClr>
            </a:pPr>
            <a:r>
              <a:rPr lang="fr-FR" b="0" dirty="0" smtClean="0">
                <a:solidFill>
                  <a:schemeClr val="tx1"/>
                </a:solidFill>
              </a:rPr>
              <a:t>Application : 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Facturation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Sectorisation</a:t>
            </a:r>
          </a:p>
          <a:p>
            <a:pPr marL="6350" indent="-6350" algn="l" eaLnBrk="0" hangingPunct="0">
              <a:lnSpc>
                <a:spcPct val="80000"/>
              </a:lnSpc>
              <a:buClr>
                <a:srgbClr val="34AAB4"/>
              </a:buClr>
            </a:pPr>
            <a:endParaRPr lang="fr-FR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3681" y="918067"/>
            <a:ext cx="8229600" cy="695325"/>
          </a:xfrm>
        </p:spPr>
        <p:txBody>
          <a:bodyPr/>
          <a:lstStyle/>
          <a:p>
            <a:r>
              <a:rPr lang="en-AU" dirty="0" smtClean="0"/>
              <a:t>Retour </a:t>
            </a:r>
            <a:r>
              <a:rPr lang="en-AU" dirty="0" err="1" smtClean="0"/>
              <a:t>d’expérience</a:t>
            </a:r>
            <a:endParaRPr lang="en-AU" dirty="0"/>
          </a:p>
        </p:txBody>
      </p:sp>
      <p:sp>
        <p:nvSpPr>
          <p:cNvPr id="2052" name="AutoShape 4" descr="data:image/jpg;base64,/9j/4AAQSkZJRgABAQAAAQABAAD/2wBDAAkGBwgHBgkIBwgKCgkLDRYPDQwMDRsUFRAWIB0iIiAdHx8kKDQsJCYxJx8fLT0tMTU3Ojo6Iys/RD84QzQ5Ojf/2wBDAQoKCg0MDRoPDxo3JR8lNzc3Nzc3Nzc3Nzc3Nzc3Nzc3Nzc3Nzc3Nzc3Nzc3Nzc3Nzc3Nzc3Nzc3Nzc3Nzc3Nzf/wAARCADEAL8DASIAAhEBAxEB/8QAHAAAAQUBAQEAAAAAAAAAAAAABQACAwQGAQcI/8QAPhAAAgEDAwEGBAMGBgIBBQAAAQIDAAQRBRIhMQYTIkFRYRRxgZEyobEHI0LB0eEVFiRSYvAzciVTc4KD8f/EABkBAAMBAQEAAAAAAAAAAAAAAAABAgMEBf/EACQRAAICAwACAQUBAQAAAAAAAAABAhEDITESQVEEEyIyYUJS/9oADAMBAAIRAxEAPwD3GlSpUAKlSpUAKlSpUAcNKkaaWoAdSpu8Ut49aBWh1V76RorS4kUMWWNmG0c5A8s+dS96uev5UK7U3MMWgah3pOHgeMAZyzMCABgg9SKdMLQStWL20LtncyKSD16VKaE9mLmCfQ7EwsSqQqmGzuBAAIIJJyPnRTevrRQWdyPUUxmUdTmuMR1qJiDTSJbHGQY4rhemBRTttXoVnNx9DXRzxiu4p6PjqKVghhQ+lIJmpi/HArgDk53flSsaSOCL1p3dL5inDPmc13NQ2ykh1KlUM9xHbwtNM6pGg3MxPGKBk1Kh2i6pBqlr3sEhYqxVgRgg54/KiGaAO0q5mlQAjTGp9cNAmRGlj2qTFVNRuVs7Zpm5xwAPM+VOyaZFqN9FZW7O7Lvx+7UnljWE1m8utRlDzzIqrwsaISq+vn+dWNSu3nnaSY7nJ59Pl8qETTFSS3U+3lWkFYnom0zUL3Spmlt5I2DfiikUhX9MkHIPvXoOk6jDqVqksTLvAxImeUb0rzFpQFy39qsWN9Pp063Fux7xQeP949DWkoXwmz1PIPFc21S03UIr+zjuYV2q2QVPVWHUVZ74VnTHZJ0rm4etM70EU0sOuKKAmBB866cDzqvkUg2fOjxAsAg1ICKrBsdTTLm8itIlknkVFLquWOOScVLQ0y6Kdio1cefX2qQMCKllpncUB7ZW0t1okkcN38KS6ZZsbcZGQ2fLzo8azXbyxgvOz8xmVi0JV4yGIw2QPLrxUJjBnYPTLnT7u6E2owXKGNAVhKkbuck+Y5/KtuDXnv7N9Ot0vrq4BdpERVXLHABJzxXoS9KctOgO0q4WGcV2pAVKlXD0p2B0kAVmu1czB4kDYCqWx75xRDXNWh02A73PesPAijJPNZ3tPfJeRWt5Y4lilUruyRgg5wR60pXVgqAN3Md5wQF9zgk0MnlG5fGCD+IFhx/So7xr52B7tODxlSf1oW/x+4Ed2M/8RWuOWhTQVSVivOfqafHJn8Prnj+dBke+4ChDnrlehqUTXsYUtGnpxkVtZFHovYSYl7y2YlgAsi58j0P8q1RQEdKwvYK6it4dQvr4i3hQLEGY9W5YgflWw0jU7XUrRXglDuoAkHmp9x5dD9qycnYUWNlNK81YC1wpk0KYeJXIpAEVOY64UqvMXiRAtn+1Yrtvba7fXKQ6fbW09ukOQGJDZ3cg+LBPBPHpW3ZM8fb2rz7t/b3Y1NZor6ZUdBhAcBB7ceozUylY0jWdmmvl0KzGomPvxEAe7B6DgZyTz60T7x8/iNB+yMEkXZyy76eSZnj37nIOAegHsKL4qrQqCOaBdtCP8AmHq6D8xRneKzHb+7lh0lFS1eWOSUbmUgbMdM5POeftXKns2aB/7O3AvbxcAfugeD/y/vW6J8xjivNP2f37f4y0MdnLtkiIZyRhMc5PP0+tekFhjjpVZHTEuGUupNc/zZG8UObJJBHkTALtIycjGf8AorXg8V53f2sZ7bcyT7WuUJxKcjOOh8vLivQA4HnUt0MqalctbzWp7wLGXfvBtzlQhP8AKppb22htfipZAkO0NuPoen/8rG/tDllSS3a2klWXYQRGxBwTg8Z/6K7pfaJLjQbQauEguoLmMMpT8So48YHOOPzpiMzrPaG3uLySUXBYO5I8LDjy8qq2+qwTTRwm4KKXDMBuH16D5VW1547oAQTlmM0k0hTeOrHAPP8A69OMD1qpbCQ3RMhYq5UbWz0GPf51vFOqZLS6Fbs2L5KTZ9yxP61RaK0IycH3z/apImeRS8drGVBPG88/c0gkpJzAqj03dPzrSMEhN2V+4tM+BvF/7CkYoAfDMUA64Y/1qwqPg7bfIHXxt/WkRsKl4AFJ67jn9aYh8ep29tbNBJdoWDFgpfPJ88fICrWg9oorPWLaY3sSIZFWXdJgFD1znjjrQS5eRbjdCWEfduMcnk5x5euOav8AZgR27wNeXChob2Ng08hyY9wyDkYYD1OCMCofGij2f4m3+GNyJozb7N/e58O31z0xUVjcST/FCQIDFcNGu3zUAcn35rDdp+00Om9lEt9LCXU95PJCdniWFGdiXYfI8fP2ot+z69uL+xubq4neV5SHO7jk552+RPFYOLSKNYTgeuPTzrL9n9evL/X7q1ntLmOFlZkZ4doTacYyev8AWtOwJBAOCeh9KxHZSW/l7RSRXGoSyxRRv4GUYbkfb6VK2U9G3PPHrWA7fv8A/JIPRE/nW+PPQ15h221i0l1iZRJIpTCEGNgRgfL1pwdyJlpM3HZg57O6f/8AZH86J0D7F3kV32dtu6LHucxMWQrkjnjPUcjmjmRRKWxJaHkNQHtpuXRQOuZV/nRsz+tZrt1f2y6fHC88ccjPuCucZABBP3IFZQvyNJcBXYN//lXXjxW7ZHrgg1vPFjkeflzXm/Yq+tYdbhL3EY7xGjXxfiY9BXo4lU8g4x61ebUiY8MPfybe2SsTx8TGM/atzhh1rzjULK1HaWRO6Aia6UlQeOWGf516SXQcDgDilNukCMd21EYvbZpj4VgbJ6ADcKzDSwXVpI8QyuVB5IxyK0n7QSC0eCB/pzk+njFZLTwoguSW8JKmrhsT4Ubq8t7dyjIDg8DGcfOrUKQTd1cKRtzjA46UOvu7E8jSAcvtAFWtOG23TIJXecY+ddSMmcwqwEHk7yVx7UOu9RSMbe77xj9Bn51enBXT3IJB7w4yOmaEzx92gOAT056UOwRYtdTjlOxh3Tk8KeholEBsRQCcyc8+dADEGjLbQOcZBzR233m2tm9XBPz/AOiiI2Ol7mINLJ6nIJ6c020ntbshYh4uhB4OPWmXwUwLvx/5CST9aracFF6kiHI2kZpkhIvBAEEzBQRx862/7PP3cd+QTtLp1PsawOoIp7voTsP61vf2dFPgbok8b04//Gs8uoFx6a/vBg54rEdkZN3aGVl/ihc/mK2N0Ee1mUSOhMZAZDgjjqPesF2MtGXtEha4nISNyFL8N8/vXNDSZpLqPQi5A4rzrtph9amJUHxAe/QV6LwQelebdq2D6tcuPEveEAg9eBRi3JBLhsOyzLH2dsyxWNApGWOB+JvOotY7XaDo8aSXmpQ4c4AizIfqFzivLO12v6Ymi2Fgb24a5gjk7y3hGU3biVD8+/vXnEN3M4EKgd2pLbcDjy9PU0S3Jkp6PbNK/atBedo5LK5slt7AnZFNks+4sFGQOOSeg6VqO3EMUmlxCSMErNxk+xr5zt5DHrUc7kpBHOJfECcJu44yM54r6H7Xyq2mRupGN+4EdMY/vTiqZbegB2IigXW4XWJQQr/TjrXooK5x0zgDNfPOtaxNp+t2V3p87IyKRvRyuC2VzVTTu3eu2PaSzZtWnmtopkWSJpN0bLnxcfU89avJ+UiYs9J1TUIhrzyjeB8QMqYyCBu9PWvR9yt4h0PI4xXnWqMP8wy7iGC3GA3yNb5p1DcsMsTjJ6n2qWtbGjO9s1ieaDvgDGIW3Z9NwNZpBA1o5tkwhKg8n19KP9tGG1eg/c+Zx/EKzliyfC3HiJPeJg5yetVFNbJbKF29p3mJIQW3ZztJxUsUMYCG3CiMtkbePnVWYxrNMzuQS+M46k1d04KsEK7gFWU+R9elbRMynJHvsgpzgyEkVUkt0mOwhNuATkkUWuhstFBwG3mg2oXMUcbEyqFX8WWAwMH+1apCOtbLFlONpOfDRSzi/wBLbgZyr+dC7aRHj3mUZI6kg+dG7La1rAFYHY24kdMUUgKswhKL36AoCcAtim2UVkXHwijcvqegNS3exokDOp8ZOM/Oqth3TXSurjBVsAHypAWblLdli+JPJGBhsVtuwiJHY3QTI/eL5/8AGsLforhDuUYQj6ZrbdhnA0+fjA7xQD1/gqMv6jj00d9IkFnNLIwVFRjuY48qw/Y6+gm12M96qs8bAIWBPTp+VajUNRtYpl055MXFzBK6JtyCqAZJ9OorF9lb/T4+1vwpniW5VWXY/DOSM8Z61zx6ayPTAVAPoepryjtJpdkNRulRNiiRsAHgV6e0iqpYngDJ9ODXzd/mzVNc1qaG5nRYr2RlCrGAEJzjB604pJg+EPaGTTYr34OESs+dzShsjJB4x9h1oBHvThZMrIcnaehA6H71whP8RAkbgS4JHPnz86luYZElO0O8KsQpI4A+nn0+9LXRDROskm2Rti7cbgMkYPFeqah2903Vkt7ZHvI40gRSsirgkDk9fPFePtzKf/Y/rR06aq2ZnJjXbJ3eNzH+1UotvQ2rRLqQuDMHgklYOc5PAGT6eRzuNBb4ym+kM7fvi+X2nz8+labvJJLO0aJleKM4kKRhWXHAyOd2Np5881lbxla7lZHLoWJDEYz71TjQkqPYIp55YEea53N3almxznA5rA9t9Xub3X9slzJILUbELMeD1Py61ptG1Nri0USPbZFsdkfizlcAHr0rzvUrpr3Up7mQBXkcsV9D6VplSrRMLs9JtNbd+z+nPcXEswcRxOTl268+5NA17Y3UOmJLiJrj4llkjKkeADg/P+lBXmkXs7aRPIBELjeMJhhkDoc9PpQ2ZQLNDuAPev4foKzb9DSs9J0zUdP1OzWRPxuxDRPywI5JA6ny5q5Hf2kO5IZ42eM+NFbJRs+nX61h+ymnXd3Abm0vPhjFIyAhNx5UZ/SiE3ZmVZ5Llbsq0jcjucbc++fKtE9CaSNdJcQXUWWuWIGDhhyDx6fMVTji0q7dpyylgSpL5UjGMjBrPzxZtYO51JTLG5LuUK+Ig5yB8q5HY6gLaa6uLpC5iZA4OwSbiDtY+ea09Co0MsWl2ah5ZYY0GCjBj5jIz+tWGuYLCPYl4sQZ1CoGPU8ishHpOp3FlFDc3Aa1WRWiAYOpABGOPtzRHVtKkui09xMoAUIqlcBCVxwBn2NS5UPxT9hu4uIQ6RtKrO5yRhiF8sn06AfOqt9f2elW3xBmyYzt2xDPPQryfWgWm6bdxTfDxzvsQKGZR+LJB4B69POhXaewm08x9+dxuJnlUkYyPLjy6/c0nJ1wEkaPVdalbs4NQh8DSDYq4/8AHyRz9qA9nu2mtaHDdCwuyjXEokdmUNkhSPPNQXs7f5Vs7c8As8mQxyfGRyKA7h61lJtjiqNxpPbfW77WPiL+7WWQ2MsH4QoCfjI48+OtZWbU5xrH+IBzJOk4lWRhgswOQT9qp2sxhdmUAkxsuD7jFRN+L6VJR7rd9sdX+DlbdAcxsWIQHAIJ9a8V0i5FnqltctnEbhjitNBr7XUc6SRwQpLbsiPuOF2o2CR5k4x5dayVvgzAMQFPUny96brqFFMK6HJbt2ptpbqJ5LZrncyIuWxk+VfQ1voenwsklvBAw2bSdgG5fLy9h1r5mtt3xKGMK5D5CueDg559q3mn/tK7Qw3ty88scsTkbImQbYhjovt0qQ2YFVLXAUAkl8YAz50b1uK7sLiW2kfEJm/h4DHHJHnjgfY0N0tW/wATjdTgo2/Ppireum7ur7vJZJZmKgb3FJzSdB5VotwhNOWCJ32m4kJbxYKpnAPv1z9KEapa/CahLGm7ui5MTNyWXPBolPp5migLSN3qKF6ZGKfLpgkmWaW4kIXoGAwPap+6vklzLdsq2/xc8LM0ssPdrtXaBkjz+QoDPZTS30wjhZVLkjPQD51oldQ2EJzjpmpILe5uGCRI0hJ6KM1ks02R5u+AYaXK3gaYbFxg+XT+tSDSIWhVHmOQxJOBya1NtoLtg3M0cZA5Qglh+WKK2+nW9rGJAiuQcbucj6npTX3H0uMJvoC0bTNQtrYQ2ZeOEktufjJPn60WNi9uqm7uppGkOAFHGf6VMJ1kP+nVyOm8nj6Z611I2OHBEnPLOOT8vauvHia22N+Mf6wRNowXdJZW026VwW35YNjzOfnUk1neyWzCcyFFO7YV4BHn0rQLc3EcSMuwYPSq19fXLWsy+AAxsCSSfKtG6RHXYLtbXUlt8Q71TkqO76EnJolb6Y8loVkMveE5ZTlQSOmDVi21S8W3jUCPoKJxX90yrvSJs+1JptApU7M9NZzeL4e5KuCTskUcH54rP63p1xctD8eso7vIVx0OfevQTCLpd0yhWJwGA9PX0qhc2skRKtGCh/iPTHrXPOL+TWlLmjzSTS5O6Ea3OFC7QCvvn9aFzaZdRgeDcOmVOa9IuNJhn3ERrEcZJTHPzHnQ250a7iG+HfKg/wBuP0rFvJHuyXGcf6Y5bW3j0uWaTvfiPCFXyGT1P0ocfxZHpWvmgdyyTRsQOozz9jQ9tMt+9DglR/sA4oWdf6IWT5LFvp9q1xqMClpUgsdykkcSAZ/XNZu3VXnRJGKqTya0ZtR3ksik7pRhsZoPbafcC6XdGwVTndjyq4ZYyLU0xmlWct/qEVvAMu59ccedEbzs/qWmp3twiiEHGe8Xz6VFoglsNUW4EQfus8NwMmjutamdUs1t3i7s7wxKtn14qnkiujUolREt0lkMcbAlueRz/wBxUigNkpE4x/u6VyO2SWbbEo37uWXHHzNErfRC7r3s7keYQkkVzU5MmOOct0DSpVc7x77eB+dWbO0M+MsIwT+KTJz8gK0VvpltFykTMBxuGck/Op1S1JZYFkMg8gVP51pHF8mq+nXsqwaXbxR/vGkl4zlsqv0AGalRLW3wO6TcDyNxI+1PMLhS8svdLjjec/oapMPiABCdi9N2wBm/761tDG3wt+EC7PdbiEU7jn8CknFTsZJ4xLdyAQ4/CB4c/TqapL3VlECyFmb8EanxP7k+lWrKGSVGnufE6lRHGDhIwfQfzrpUI49vbOeeWU9ehhRpAcIVQ9Aep+dXo432Rh2zk1WmuHU+FB+LFSwyO6RseDQ22ZHZN/w6nj7UPvg3ws5ZgoEbeWT0q3KzLbJzxvxVK8dpIZI1OdyEdCR0pSehro+Hf3Efiz4QelE4A2yA4XxHnig8DsLeMMeQME+VFIXPdwDPT+lMTJZbqZUU+EhhyCM1Ys71Jf3VwPCPPHQe9D5W2qnGeoptvJuk5GPDmplFMakwpdWAREeHDLnJyMhh96HySxoxjIVW81bjH0q1BfG2ZQRvQgblJ/T0q1eWsN/GJoskf7gOQfQ1k40dEMnpgh4LW4Qi4WOVT03Kcj65oPe6CG3NaS//AKn5H3olcQSwEmcEKDjcBmoknUNjc232GKxaT6jZ4oyRmLuwmsyBdQzR56ZPhNQbABgrjPXmtq86NHsLysvoQGH2qjc6RaXClkjliY/xRpx9qylh/wCWc8/pmtoy5Ck4GfoaQRQ38Q+dW7jR7iN/3TmZD/8ATGD9jVOO3aGXa6yKQOQ5INZeLXTBwlHqNl8GynYll3aLz4Fx+lTCKWECMM5c892Bk/X0FLvbzLbdyKTjwgkfeq8t4bAMpFt3hHOGO5hXckvR6Pr+Fn/UiM99NhTwVUkgD0qjHMRKyQoDj1PFV0mnvVDyMI4g2CinJIolb2+78ACIOGxXRjweW5HPkz1pEbCSZ1MjLK4/AAvC/IVNa28094lpYxC4vnzwT4Iv+R+VT2MUmpXMdlYnu0kO17g8n6V6PoWh2miW5itUG8nxytyzf2qsuWOP8YnPFOW2YjVtATSBGGlaa6lj3SzMOC2ei+gqlaqyWzs38TqK1nbLel3A/wDCUwOPc0D+FuJ7VZYbdmSRsLtQ8nP9jWHle2U0AZ2ZZGwoxk1atlYQJn3NKUmLHex4BAIzx9aas5ZgoA49K0IGS7jahRySSRnyoVfXMtvbSndsfYcUXU5jxuwc/ah2tmOPTZGnwy5AJU8ik+FLpHZu0yIRk5UZOKMR9IQPI1XsIybKFgoUlQeeMVYUEFCTnAPSmiX0iuiRGhAzyaZY+ORiRtG2pu9Bzu42+tWIY5ZlHc27vuJAKc5IBJ/KhiIZ4kLphnyQBxWg03SpX0z4zT2zMpYNC/SQAdPY0Fu0ey7s3cckRdN0e4Y3D2ra9jQRo+G5zKTj2IFZzerRce0Z5DFfxkohDr/5YH4KkdQaGX+kqVLWxCnPRhW017SjLvvbJhDdIMlscMOuDWftphejDHu51/EmeG+XrUqmjZScXoyb5hIWSIhjyKmjuWjGCyfNWINaa5so51IkUZx5eWazV7ZyWDbwPATgFTzWf6nTCcZ9EJgxBTJx1J8q5KPim2XEEcuOhYZxUMc2TxlceeetTC6csNxUe+etNNNFuDRWmuZbkkW8ZDc4KsQPnyabBbof3kimWToSw6Hz+Z96sRrk7IwFVTwB6e/rU7GDT+WPeSsSUjAySfavShijFWzzJ5JSZxLdIYmlucJHx+I8k+lEdH0i411huVorJTzkdR74/Spey+jNrGoPc6mFKQ4KxZyqk+Q/nXocMUcSCONQiqMAKOKyy5vURwh7ZnLfTra01aOKFcLG4wFyB0rWLJwDtqr8PH8SLjH7wDAJNTZwK5Jb6aLQL1zT1v7iMM3h7phjoc445q5cL3Nrbi3i3LCwYRg4JABGOfnUzKCyseoz+dO3DI9BU0NnluotNKIA8ODCu0HjOMnrz1qtFG7yt+7cbjkAgCthrWiujtNGAY93Htn6UI1PTm014QXG9l3naeAK2TSRk07BLRMg8UZ+9C9dDf4e7K7oAQcDB3HyHNGJJixO6QfU0G1+QGyaIn8ZADemKG7Q4rZa0rPwEBDGYbfxuOT/AN6VdHqsYBHSqGlys1lCoCAKNvrVsYHJYZHoKuyX0ZMjiN25GVAXjPPnRHsxMEv7ZQjnAfJEXJJUj7e1WYbGSXTkuYx3i5IYrzgjPX6Ub7OaW1vJ8XNFsfGFBzn50nwF0varpCalp9qksai4jMYWQcmPjDH3FT6DbC10yOItu6kH5cfyq2XznPXpmmoVRQqjAFZeOi7O32Pg5wWK5U8rWUttDiu4ZXtppBMhBjc8ZNamRwwKkcHrUFtEkCkAck5JoUaG3ZmYZWVvh79DFcDGC3RvWlc2y4cuAynnI6dKO6tp0WoxeI7JE5Rx5fSsvFeyW0rWt+FyrbdzHgnpzR3TBadoC3lkqtCUV8GTa7xgkKPLIqAWVwctH4kBKhiCM849a0z27KrEglSCQVHTioooUiXB6HBJ681FUbrKzNXl0lu4t7Uh5zwTjO0/TrR+y7KS/AG+mllE8gB2FdrEH9KOaB2ZtbIJO8X+oU5BbG5T/Wjdxb74SikgnGMmumeZyZzqNArsxYR6fLMsbOdwH4hWk86G6XA8as0jZ5wOnlmiGaylsaH4pU3dXC1TQx5Ncz71EWrm6mkJj5MN19fLisx2nQNeHc38IxnmtEXNB9ZgaVRKoU7eDnrScRNmQltouchT7njFZztRBBHaIskqo5bwsW6Dz/lWwki3yZP3PSgmtwW8gjSWGORh7cVokK6IdGW2lsENsQQBg+Lz86JR24BBC8/PiotMtLcW0fdRqijqAPOiUVqjYVSwzxxV0Q2aHs4m3TpEbgM56fKi+704qpp1uLe1SPknqSas4pDTHbs0t1MFKnoBxOa5TcV3NJ0M63SsZfadJNfSM5yTIRk8A5PnWyB96zs1jO+qhRKdhfdj0qXQ0wbK13ocjR3ce63zhXBz+vX5VJaXtrf5ezlLsPxZQgA4zjnzrV3ltBd27QXK70fqfPPqKxdzp13o1yDZxK9uzliuOGOMfSofS0ehYHpXG6UqVMZxOOBwKfSpUCOUqVKgDh6U2lSpoTGmmFQ4KnoRzSpVZJntQhWF9sZIH0rM6ygJjJJzilSoEWtNT9wg3HHpxWk0m2jJMhySvTNKlVPhC6GR0rp6UqVSaHPKuGlSoA75VwClSpMBbQajI/eg+frSpUgJuvWmSRRuMMike4pUqh9LR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8192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054" name="AutoShape 6" descr="data:image/jpg;base64,/9j/4AAQSkZJRgABAQAAAQABAAD/2wBDAAkGBwgHBgkIBwgKCgkLDRYPDQwMDRsUFRAWIB0iIiAdHx8kKDQsJCYxJx8fLT0tMTU3Ojo6Iys/RD84QzQ5Ojf/2wBDAQoKCg0MDRoPDxo3JR8lNzc3Nzc3Nzc3Nzc3Nzc3Nzc3Nzc3Nzc3Nzc3Nzc3Nzc3Nzc3Nzc3Nzc3Nzc3Nzc3Nzf/wAARCADEAL8DASIAAhEBAxEB/8QAHAAAAQUBAQEAAAAAAAAAAAAABQACAwQGAQcI/8QAPhAAAgEDAwEGBAMGBgIBBQAAAQIDAAQRBRIhMQYTIkFRYRRxgZEyobEHI0LB0eEVFiRSYvAzciVTc4KD8f/EABkBAAMBAQEAAAAAAAAAAAAAAAABAgMEBf/EACQRAAICAwACAQUBAQAAAAAAAAABAhEDITESQVEEEyIyYUJS/9oADAMBAAIRAxEAPwD3GlSpUAKlSpUAKlSpUAcNKkaaWoAdSpu8Ut49aBWh1V76RorS4kUMWWNmG0c5A8s+dS96uev5UK7U3MMWgah3pOHgeMAZyzMCABgg9SKdMLQStWL20LtncyKSD16VKaE9mLmCfQ7EwsSqQqmGzuBAAIIJJyPnRTevrRQWdyPUUxmUdTmuMR1qJiDTSJbHGQY4rhemBRTttXoVnNx9DXRzxiu4p6PjqKVghhQ+lIJmpi/HArgDk53flSsaSOCL1p3dL5inDPmc13NQ2ykh1KlUM9xHbwtNM6pGg3MxPGKBk1Kh2i6pBqlr3sEhYqxVgRgg54/KiGaAO0q5mlQAjTGp9cNAmRGlj2qTFVNRuVs7Zpm5xwAPM+VOyaZFqN9FZW7O7Lvx+7UnljWE1m8utRlDzzIqrwsaISq+vn+dWNSu3nnaSY7nJ59Pl8qETTFSS3U+3lWkFYnom0zUL3Spmlt5I2DfiikUhX9MkHIPvXoOk6jDqVqksTLvAxImeUb0rzFpQFy39qsWN9Pp063Fux7xQeP949DWkoXwmz1PIPFc21S03UIr+zjuYV2q2QVPVWHUVZ74VnTHZJ0rm4etM70EU0sOuKKAmBB866cDzqvkUg2fOjxAsAg1ICKrBsdTTLm8itIlknkVFLquWOOScVLQ0y6Kdio1cefX2qQMCKllpncUB7ZW0t1okkcN38KS6ZZsbcZGQ2fLzo8azXbyxgvOz8xmVi0JV4yGIw2QPLrxUJjBnYPTLnT7u6E2owXKGNAVhKkbuck+Y5/KtuDXnv7N9Ot0vrq4BdpERVXLHABJzxXoS9KctOgO0q4WGcV2pAVKlXD0p2B0kAVmu1czB4kDYCqWx75xRDXNWh02A73PesPAijJPNZ3tPfJeRWt5Y4lilUruyRgg5wR60pXVgqAN3Md5wQF9zgk0MnlG5fGCD+IFhx/So7xr52B7tODxlSf1oW/x+4Ed2M/8RWuOWhTQVSVivOfqafHJn8Prnj+dBke+4ChDnrlehqUTXsYUtGnpxkVtZFHovYSYl7y2YlgAsi58j0P8q1RQEdKwvYK6it4dQvr4i3hQLEGY9W5YgflWw0jU7XUrRXglDuoAkHmp9x5dD9qycnYUWNlNK81YC1wpk0KYeJXIpAEVOY64UqvMXiRAtn+1Yrtvba7fXKQ6fbW09ukOQGJDZ3cg+LBPBPHpW3ZM8fb2rz7t/b3Y1NZor6ZUdBhAcBB7ceozUylY0jWdmmvl0KzGomPvxEAe7B6DgZyTz60T7x8/iNB+yMEkXZyy76eSZnj37nIOAegHsKL4qrQqCOaBdtCP8AmHq6D8xRneKzHb+7lh0lFS1eWOSUbmUgbMdM5POeftXKns2aB/7O3AvbxcAfugeD/y/vW6J8xjivNP2f37f4y0MdnLtkiIZyRhMc5PP0+tekFhjjpVZHTEuGUupNc/zZG8UObJJBHkTALtIycjGf8AorXg8V53f2sZ7bcyT7WuUJxKcjOOh8vLivQA4HnUt0MqalctbzWp7wLGXfvBtzlQhP8AKppb22htfipZAkO0NuPoen/8rG/tDllSS3a2klWXYQRGxBwTg8Z/6K7pfaJLjQbQauEguoLmMMpT8So48YHOOPzpiMzrPaG3uLySUXBYO5I8LDjy8qq2+qwTTRwm4KKXDMBuH16D5VW1547oAQTlmM0k0hTeOrHAPP8A69OMD1qpbCQ3RMhYq5UbWz0GPf51vFOqZLS6Fbs2L5KTZ9yxP61RaK0IycH3z/apImeRS8drGVBPG88/c0gkpJzAqj03dPzrSMEhN2V+4tM+BvF/7CkYoAfDMUA64Y/1qwqPg7bfIHXxt/WkRsKl4AFJ67jn9aYh8ep29tbNBJdoWDFgpfPJ88fICrWg9oorPWLaY3sSIZFWXdJgFD1znjjrQS5eRbjdCWEfduMcnk5x5euOav8AZgR27wNeXChob2Ng08hyY9wyDkYYD1OCMCofGij2f4m3+GNyJozb7N/e58O31z0xUVjcST/FCQIDFcNGu3zUAcn35rDdp+00Om9lEt9LCXU95PJCdniWFGdiXYfI8fP2ot+z69uL+xubq4neV5SHO7jk552+RPFYOLSKNYTgeuPTzrL9n9evL/X7q1ntLmOFlZkZ4doTacYyev8AWtOwJBAOCeh9KxHZSW/l7RSRXGoSyxRRv4GUYbkfb6VK2U9G3PPHrWA7fv8A/JIPRE/nW+PPQ15h221i0l1iZRJIpTCEGNgRgfL1pwdyJlpM3HZg57O6f/8AZH86J0D7F3kV32dtu6LHucxMWQrkjnjPUcjmjmRRKWxJaHkNQHtpuXRQOuZV/nRsz+tZrt1f2y6fHC88ccjPuCucZABBP3IFZQvyNJcBXYN//lXXjxW7ZHrgg1vPFjkeflzXm/Yq+tYdbhL3EY7xGjXxfiY9BXo4lU8g4x61ebUiY8MPfybe2SsTx8TGM/atzhh1rzjULK1HaWRO6Aia6UlQeOWGf516SXQcDgDilNukCMd21EYvbZpj4VgbJ6ADcKzDSwXVpI8QyuVB5IxyK0n7QSC0eCB/pzk+njFZLTwoguSW8JKmrhsT4Ubq8t7dyjIDg8DGcfOrUKQTd1cKRtzjA46UOvu7E8jSAcvtAFWtOG23TIJXecY+ddSMmcwqwEHk7yVx7UOu9RSMbe77xj9Bn51enBXT3IJB7w4yOmaEzx92gOAT056UOwRYtdTjlOxh3Tk8KeholEBsRQCcyc8+dADEGjLbQOcZBzR233m2tm9XBPz/AOiiI2Ol7mINLJ6nIJ6c020ntbshYh4uhB4OPWmXwUwLvx/5CST9aracFF6kiHI2kZpkhIvBAEEzBQRx862/7PP3cd+QTtLp1PsawOoIp7voTsP61vf2dFPgbok8b04//Gs8uoFx6a/vBg54rEdkZN3aGVl/ihc/mK2N0Ee1mUSOhMZAZDgjjqPesF2MtGXtEha4nISNyFL8N8/vXNDSZpLqPQi5A4rzrtph9amJUHxAe/QV6LwQelebdq2D6tcuPEveEAg9eBRi3JBLhsOyzLH2dsyxWNApGWOB+JvOotY7XaDo8aSXmpQ4c4AizIfqFzivLO12v6Ymi2Fgb24a5gjk7y3hGU3biVD8+/vXnEN3M4EKgd2pLbcDjy9PU0S3Jkp6PbNK/atBedo5LK5slt7AnZFNks+4sFGQOOSeg6VqO3EMUmlxCSMErNxk+xr5zt5DHrUc7kpBHOJfECcJu44yM54r6H7Xyq2mRupGN+4EdMY/vTiqZbegB2IigXW4XWJQQr/TjrXooK5x0zgDNfPOtaxNp+t2V3p87IyKRvRyuC2VzVTTu3eu2PaSzZtWnmtopkWSJpN0bLnxcfU89avJ+UiYs9J1TUIhrzyjeB8QMqYyCBu9PWvR9yt4h0PI4xXnWqMP8wy7iGC3GA3yNb5p1DcsMsTjJ6n2qWtbGjO9s1ieaDvgDGIW3Z9NwNZpBA1o5tkwhKg8n19KP9tGG1eg/c+Zx/EKzliyfC3HiJPeJg5yetVFNbJbKF29p3mJIQW3ZztJxUsUMYCG3CiMtkbePnVWYxrNMzuQS+M46k1d04KsEK7gFWU+R9elbRMynJHvsgpzgyEkVUkt0mOwhNuATkkUWuhstFBwG3mg2oXMUcbEyqFX8WWAwMH+1apCOtbLFlONpOfDRSzi/wBLbgZyr+dC7aRHj3mUZI6kg+dG7La1rAFYHY24kdMUUgKswhKL36AoCcAtim2UVkXHwijcvqegNS3exokDOp8ZOM/Oqth3TXSurjBVsAHypAWblLdli+JPJGBhsVtuwiJHY3QTI/eL5/8AGsLforhDuUYQj6ZrbdhnA0+fjA7xQD1/gqMv6jj00d9IkFnNLIwVFRjuY48qw/Y6+gm12M96qs8bAIWBPTp+VajUNRtYpl055MXFzBK6JtyCqAZJ9OorF9lb/T4+1vwpniW5VWXY/DOSM8Z61zx6ayPTAVAPoepryjtJpdkNRulRNiiRsAHgV6e0iqpYngDJ9ODXzd/mzVNc1qaG5nRYr2RlCrGAEJzjB604pJg+EPaGTTYr34OESs+dzShsjJB4x9h1oBHvThZMrIcnaehA6H71whP8RAkbgS4JHPnz86luYZElO0O8KsQpI4A+nn0+9LXRDROskm2Rti7cbgMkYPFeqah2903Vkt7ZHvI40gRSsirgkDk9fPFePtzKf/Y/rR06aq2ZnJjXbJ3eNzH+1UotvQ2rRLqQuDMHgklYOc5PAGT6eRzuNBb4ym+kM7fvi+X2nz8+labvJJLO0aJleKM4kKRhWXHAyOd2Np5881lbxla7lZHLoWJDEYz71TjQkqPYIp55YEea53N3almxznA5rA9t9Xub3X9slzJILUbELMeD1Py61ptG1Nri0USPbZFsdkfizlcAHr0rzvUrpr3Up7mQBXkcsV9D6VplSrRMLs9JtNbd+z+nPcXEswcRxOTl268+5NA17Y3UOmJLiJrj4llkjKkeADg/P+lBXmkXs7aRPIBELjeMJhhkDoc9PpQ2ZQLNDuAPev4foKzb9DSs9J0zUdP1OzWRPxuxDRPywI5JA6ny5q5Hf2kO5IZ42eM+NFbJRs+nX61h+ymnXd3Abm0vPhjFIyAhNx5UZ/SiE3ZmVZ5Llbsq0jcjucbc++fKtE9CaSNdJcQXUWWuWIGDhhyDx6fMVTji0q7dpyylgSpL5UjGMjBrPzxZtYO51JTLG5LuUK+Ig5yB8q5HY6gLaa6uLpC5iZA4OwSbiDtY+ea09Co0MsWl2ah5ZYY0GCjBj5jIz+tWGuYLCPYl4sQZ1CoGPU8ishHpOp3FlFDc3Aa1WRWiAYOpABGOPtzRHVtKkui09xMoAUIqlcBCVxwBn2NS5UPxT9hu4uIQ6RtKrO5yRhiF8sn06AfOqt9f2elW3xBmyYzt2xDPPQryfWgWm6bdxTfDxzvsQKGZR+LJB4B69POhXaewm08x9+dxuJnlUkYyPLjy6/c0nJ1wEkaPVdalbs4NQh8DSDYq4/8AHyRz9qA9nu2mtaHDdCwuyjXEokdmUNkhSPPNQXs7f5Vs7c8As8mQxyfGRyKA7h61lJtjiqNxpPbfW77WPiL+7WWQ2MsH4QoCfjI48+OtZWbU5xrH+IBzJOk4lWRhgswOQT9qp2sxhdmUAkxsuD7jFRN+L6VJR7rd9sdX+DlbdAcxsWIQHAIJ9a8V0i5FnqltctnEbhjitNBr7XUc6SRwQpLbsiPuOF2o2CR5k4x5dayVvgzAMQFPUny96brqFFMK6HJbt2ptpbqJ5LZrncyIuWxk+VfQ1voenwsklvBAw2bSdgG5fLy9h1r5mtt3xKGMK5D5CueDg559q3mn/tK7Qw3ty88scsTkbImQbYhjovt0qQ2YFVLXAUAkl8YAz50b1uK7sLiW2kfEJm/h4DHHJHnjgfY0N0tW/wATjdTgo2/Ppireum7ur7vJZJZmKgb3FJzSdB5VotwhNOWCJ32m4kJbxYKpnAPv1z9KEapa/CahLGm7ui5MTNyWXPBolPp5migLSN3qKF6ZGKfLpgkmWaW4kIXoGAwPap+6vklzLdsq2/xc8LM0ssPdrtXaBkjz+QoDPZTS30wjhZVLkjPQD51oldQ2EJzjpmpILe5uGCRI0hJ6KM1ks02R5u+AYaXK3gaYbFxg+XT+tSDSIWhVHmOQxJOBya1NtoLtg3M0cZA5Qglh+WKK2+nW9rGJAiuQcbucj6npTX3H0uMJvoC0bTNQtrYQ2ZeOEktufjJPn60WNi9uqm7uppGkOAFHGf6VMJ1kP+nVyOm8nj6Z611I2OHBEnPLOOT8vauvHia22N+Mf6wRNowXdJZW026VwW35YNjzOfnUk1neyWzCcyFFO7YV4BHn0rQLc3EcSMuwYPSq19fXLWsy+AAxsCSSfKtG6RHXYLtbXUlt8Q71TkqO76EnJolb6Y8loVkMveE5ZTlQSOmDVi21S8W3jUCPoKJxX90yrvSJs+1JptApU7M9NZzeL4e5KuCTskUcH54rP63p1xctD8eso7vIVx0OfevQTCLpd0yhWJwGA9PX0qhc2skRKtGCh/iPTHrXPOL+TWlLmjzSTS5O6Ea3OFC7QCvvn9aFzaZdRgeDcOmVOa9IuNJhn3ERrEcZJTHPzHnQ250a7iG+HfKg/wBuP0rFvJHuyXGcf6Y5bW3j0uWaTvfiPCFXyGT1P0ocfxZHpWvmgdyyTRsQOozz9jQ9tMt+9DglR/sA4oWdf6IWT5LFvp9q1xqMClpUgsdykkcSAZ/XNZu3VXnRJGKqTya0ZtR3ksik7pRhsZoPbafcC6XdGwVTndjyq4ZYyLU0xmlWct/qEVvAMu59ccedEbzs/qWmp3twiiEHGe8Xz6VFoglsNUW4EQfus8NwMmjutamdUs1t3i7s7wxKtn14qnkiujUolREt0lkMcbAlueRz/wBxUigNkpE4x/u6VyO2SWbbEo37uWXHHzNErfRC7r3s7keYQkkVzU5MmOOct0DSpVc7x77eB+dWbO0M+MsIwT+KTJz8gK0VvpltFykTMBxuGck/Op1S1JZYFkMg8gVP51pHF8mq+nXsqwaXbxR/vGkl4zlsqv0AGalRLW3wO6TcDyNxI+1PMLhS8svdLjjec/oapMPiABCdi9N2wBm/761tDG3wt+EC7PdbiEU7jn8CknFTsZJ4xLdyAQ4/CB4c/TqapL3VlECyFmb8EanxP7k+lWrKGSVGnufE6lRHGDhIwfQfzrpUI49vbOeeWU9ehhRpAcIVQ9Aep+dXo432Rh2zk1WmuHU+FB+LFSwyO6RseDQ22ZHZN/w6nj7UPvg3ws5ZgoEbeWT0q3KzLbJzxvxVK8dpIZI1OdyEdCR0pSehro+Hf3Efiz4QelE4A2yA4XxHnig8DsLeMMeQME+VFIXPdwDPT+lMTJZbqZUU+EhhyCM1Ys71Jf3VwPCPPHQe9D5W2qnGeoptvJuk5GPDmplFMakwpdWAREeHDLnJyMhh96HySxoxjIVW81bjH0q1BfG2ZQRvQgblJ/T0q1eWsN/GJoskf7gOQfQ1k40dEMnpgh4LW4Qi4WOVT03Kcj65oPe6CG3NaS//AKn5H3olcQSwEmcEKDjcBmoknUNjc232GKxaT6jZ4oyRmLuwmsyBdQzR56ZPhNQbABgrjPXmtq86NHsLysvoQGH2qjc6RaXClkjliY/xRpx9qylh/wCWc8/pmtoy5Ck4GfoaQRQ38Q+dW7jR7iN/3TmZD/8ATGD9jVOO3aGXa6yKQOQ5INZeLXTBwlHqNl8GynYll3aLz4Fx+lTCKWECMM5c892Bk/X0FLvbzLbdyKTjwgkfeq8t4bAMpFt3hHOGO5hXckvR6Pr+Fn/UiM99NhTwVUkgD0qjHMRKyQoDj1PFV0mnvVDyMI4g2CinJIolb2+78ACIOGxXRjweW5HPkz1pEbCSZ1MjLK4/AAvC/IVNa28094lpYxC4vnzwT4Iv+R+VT2MUmpXMdlYnu0kO17g8n6V6PoWh2miW5itUG8nxytyzf2qsuWOP8YnPFOW2YjVtATSBGGlaa6lj3SzMOC2ei+gqlaqyWzs38TqK1nbLel3A/wDCUwOPc0D+FuJ7VZYbdmSRsLtQ8nP9jWHle2U0AZ2ZZGwoxk1atlYQJn3NKUmLHex4BAIzx9aas5ZgoA49K0IGS7jahRySSRnyoVfXMtvbSndsfYcUXU5jxuwc/ah2tmOPTZGnwy5AJU8ik+FLpHZu0yIRk5UZOKMR9IQPI1XsIybKFgoUlQeeMVYUEFCTnAPSmiX0iuiRGhAzyaZY+ORiRtG2pu9Bzu42+tWIY5ZlHc27vuJAKc5IBJ/KhiIZ4kLphnyQBxWg03SpX0z4zT2zMpYNC/SQAdPY0Fu0ey7s3cckRdN0e4Y3D2ra9jQRo+G5zKTj2IFZzerRce0Z5DFfxkohDr/5YH4KkdQaGX+kqVLWxCnPRhW017SjLvvbJhDdIMlscMOuDWftphejDHu51/EmeG+XrUqmjZScXoyb5hIWSIhjyKmjuWjGCyfNWINaa5so51IkUZx5eWazV7ZyWDbwPATgFTzWf6nTCcZ9EJgxBTJx1J8q5KPim2XEEcuOhYZxUMc2TxlceeetTC6csNxUe+etNNNFuDRWmuZbkkW8ZDc4KsQPnyabBbof3kimWToSw6Hz+Z96sRrk7IwFVTwB6e/rU7GDT+WPeSsSUjAySfavShijFWzzJ5JSZxLdIYmlucJHx+I8k+lEdH0i411huVorJTzkdR74/Spey+jNrGoPc6mFKQ4KxZyqk+Q/nXocMUcSCONQiqMAKOKyy5vURwh7ZnLfTra01aOKFcLG4wFyB0rWLJwDtqr8PH8SLjH7wDAJNTZwK5Jb6aLQL1zT1v7iMM3h7phjoc445q5cL3Nrbi3i3LCwYRg4JABGOfnUzKCyseoz+dO3DI9BU0NnluotNKIA8ODCu0HjOMnrz1qtFG7yt+7cbjkAgCthrWiujtNGAY93Htn6UI1PTm014QXG9l3naeAK2TSRk07BLRMg8UZ+9C9dDf4e7K7oAQcDB3HyHNGJJixO6QfU0G1+QGyaIn8ZADemKG7Q4rZa0rPwEBDGYbfxuOT/AN6VdHqsYBHSqGlys1lCoCAKNvrVsYHJYZHoKuyX0ZMjiN25GVAXjPPnRHsxMEv7ZQjnAfJEXJJUj7e1WYbGSXTkuYx3i5IYrzgjPX6Ub7OaW1vJ8XNFsfGFBzn50nwF0varpCalp9qksai4jMYWQcmPjDH3FT6DbC10yOItu6kH5cfyq2XznPXpmmoVRQqjAFZeOi7O32Pg5wWK5U8rWUttDiu4ZXtppBMhBjc8ZNamRwwKkcHrUFtEkCkAck5JoUaG3ZmYZWVvh79DFcDGC3RvWlc2y4cuAynnI6dKO6tp0WoxeI7JE5Rx5fSsvFeyW0rWt+FyrbdzHgnpzR3TBadoC3lkqtCUV8GTa7xgkKPLIqAWVwctH4kBKhiCM849a0z27KrEglSCQVHTioooUiXB6HBJ681FUbrKzNXl0lu4t7Uh5zwTjO0/TrR+y7KS/AG+mllE8gB2FdrEH9KOaB2ZtbIJO8X+oU5BbG5T/Wjdxb74SikgnGMmumeZyZzqNArsxYR6fLMsbOdwH4hWk86G6XA8as0jZ5wOnlmiGaylsaH4pU3dXC1TQx5Ncz71EWrm6mkJj5MN19fLisx2nQNeHc38IxnmtEXNB9ZgaVRKoU7eDnrScRNmQltouchT7njFZztRBBHaIskqo5bwsW6Dz/lWwki3yZP3PSgmtwW8gjSWGORh7cVokK6IdGW2lsENsQQBg+Lz86JR24BBC8/PiotMtLcW0fdRqijqAPOiUVqjYVSwzxxV0Q2aHs4m3TpEbgM56fKi+704qpp1uLe1SPknqSas4pDTHbs0t1MFKnoBxOa5TcV3NJ0M63SsZfadJNfSM5yTIRk8A5PnWyB96zs1jO+qhRKdhfdj0qXQ0wbK13ocjR3ce63zhXBz+vX5VJaXtrf5ezlLsPxZQgA4zjnzrV3ltBd27QXK70fqfPPqKxdzp13o1yDZxK9uzliuOGOMfSofS0ehYHpXG6UqVMZxOOBwKfSpUCOUqVKgDh6U2lSpoTGmmFQ4KnoRzSpVZJntQhWF9sZIH0rM6ygJjJJzilSoEWtNT9wg3HHpxWk0m2jJMhySvTNKlVPhC6GR0rp6UqVSaHPKuGlSoA75VwClSpMBbQajI/eg+frSpUgJuvWmSRRuMMike4pUqh9LR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8192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8" name="Rounded Rectangle 27"/>
          <p:cNvSpPr/>
          <p:nvPr/>
        </p:nvSpPr>
        <p:spPr bwMode="auto">
          <a:xfrm>
            <a:off x="4212078" y="2612571"/>
            <a:ext cx="4542816" cy="276695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3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Approche</a:t>
            </a:r>
            <a:r>
              <a:rPr kumimoji="0" lang="en-AU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Client :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AU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l"/>
            <a:r>
              <a:rPr lang="fr-FR" dirty="0" smtClean="0"/>
              <a:t>Multi-tarification en zone touristique.</a:t>
            </a:r>
          </a:p>
          <a:p>
            <a:pPr algn="l"/>
            <a:r>
              <a:rPr lang="fr-FR" dirty="0" smtClean="0"/>
              <a:t>Suivi du réseau de </a:t>
            </a:r>
            <a:r>
              <a:rPr lang="fr-FR" dirty="0" err="1" smtClean="0"/>
              <a:t>distibution</a:t>
            </a:r>
            <a:r>
              <a:rPr lang="fr-FR" dirty="0" smtClean="0"/>
              <a:t> :</a:t>
            </a:r>
          </a:p>
          <a:p>
            <a:pPr algn="l">
              <a:buFontTx/>
              <a:buChar char="-"/>
            </a:pPr>
            <a:r>
              <a:rPr lang="fr-FR" dirty="0" smtClean="0"/>
              <a:t> suivi du remplissage des châteaux d’eau</a:t>
            </a:r>
          </a:p>
          <a:p>
            <a:pPr algn="l">
              <a:buFontTx/>
              <a:buChar char="-"/>
            </a:pPr>
            <a:r>
              <a:rPr lang="fr-FR" dirty="0" smtClean="0"/>
              <a:t> suivi de la consommation de nuit</a:t>
            </a:r>
          </a:p>
          <a:p>
            <a:pPr algn="l">
              <a:buFontTx/>
              <a:buChar char="-"/>
            </a:pPr>
            <a:r>
              <a:rPr lang="fr-FR" dirty="0" smtClean="0"/>
              <a:t> suivi du rendement de réseau</a:t>
            </a:r>
          </a:p>
        </p:txBody>
      </p:sp>
      <p:sp>
        <p:nvSpPr>
          <p:cNvPr id="26" name="Rounded Rectangular Callout 25"/>
          <p:cNvSpPr/>
          <p:nvPr/>
        </p:nvSpPr>
        <p:spPr bwMode="auto">
          <a:xfrm>
            <a:off x="495300" y="2257096"/>
            <a:ext cx="3492500" cy="3737303"/>
          </a:xfrm>
          <a:prstGeom prst="wedgeRoundRectCallout">
            <a:avLst>
              <a:gd name="adj1" fmla="val 58562"/>
              <a:gd name="adj2" fmla="val -2584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AU" sz="2400" u="sng" dirty="0" err="1" smtClean="0">
                <a:solidFill>
                  <a:srgbClr val="C00000"/>
                </a:solidFill>
              </a:rPr>
              <a:t>Saintes</a:t>
            </a:r>
            <a:endParaRPr lang="en-AU" sz="2400" u="sng" dirty="0" smtClean="0">
              <a:solidFill>
                <a:srgbClr val="C00000"/>
              </a:solidFill>
            </a:endParaRPr>
          </a:p>
          <a:p>
            <a:pPr algn="l"/>
            <a:endParaRPr lang="en-AU" sz="2400" u="sng" dirty="0" smtClean="0">
              <a:solidFill>
                <a:srgbClr val="C00000"/>
              </a:solidFill>
            </a:endParaRPr>
          </a:p>
          <a:p>
            <a:pPr algn="l"/>
            <a:r>
              <a:rPr lang="en-AU" b="0" dirty="0" err="1" smtClean="0">
                <a:solidFill>
                  <a:schemeClr val="tx1"/>
                </a:solidFill>
              </a:rPr>
              <a:t>Abonnés</a:t>
            </a:r>
            <a:r>
              <a:rPr lang="en-AU" b="0" dirty="0" smtClean="0">
                <a:solidFill>
                  <a:schemeClr val="tx1"/>
                </a:solidFill>
              </a:rPr>
              <a:t> : 120.000</a:t>
            </a:r>
          </a:p>
          <a:p>
            <a:pPr algn="l"/>
            <a:endParaRPr lang="en-AU" b="0" dirty="0" smtClean="0">
              <a:solidFill>
                <a:schemeClr val="tx1"/>
              </a:solidFill>
            </a:endParaRPr>
          </a:p>
          <a:p>
            <a:pPr algn="l"/>
            <a:r>
              <a:rPr lang="en-AU" b="0" dirty="0" err="1" smtClean="0">
                <a:solidFill>
                  <a:schemeClr val="tx1"/>
                </a:solidFill>
              </a:rPr>
              <a:t>Compteurs</a:t>
            </a:r>
            <a:r>
              <a:rPr lang="en-AU" b="0" dirty="0" smtClean="0">
                <a:solidFill>
                  <a:schemeClr val="tx1"/>
                </a:solidFill>
              </a:rPr>
              <a:t> </a:t>
            </a:r>
            <a:r>
              <a:rPr lang="en-AU" b="0" dirty="0" err="1" smtClean="0">
                <a:solidFill>
                  <a:schemeClr val="tx1"/>
                </a:solidFill>
              </a:rPr>
              <a:t>équipés</a:t>
            </a:r>
            <a:r>
              <a:rPr lang="en-AU" b="0" dirty="0" smtClean="0">
                <a:solidFill>
                  <a:schemeClr val="tx1"/>
                </a:solidFill>
              </a:rPr>
              <a:t> : </a:t>
            </a:r>
            <a:r>
              <a:rPr lang="fr-FR" b="0" dirty="0" smtClean="0">
                <a:solidFill>
                  <a:schemeClr val="tx1"/>
                </a:solidFill>
              </a:rPr>
              <a:t>22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rgbClr val="34AAB4"/>
              </a:buClr>
            </a:pPr>
            <a:endParaRPr lang="fr-FR" b="0" dirty="0" smtClean="0">
              <a:solidFill>
                <a:schemeClr val="tx1"/>
              </a:solidFill>
            </a:endParaRPr>
          </a:p>
          <a:p>
            <a:pPr marL="228600" indent="-228600" algn="l" eaLnBrk="0" hangingPunct="0">
              <a:lnSpc>
                <a:spcPct val="80000"/>
              </a:lnSpc>
              <a:buClr>
                <a:srgbClr val="34AAB4"/>
              </a:buClr>
            </a:pPr>
            <a:r>
              <a:rPr lang="fr-FR" b="0" dirty="0" smtClean="0">
                <a:solidFill>
                  <a:schemeClr val="tx1"/>
                </a:solidFill>
              </a:rPr>
              <a:t>Type de compteurs :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chemeClr val="tx2"/>
              </a:buClr>
              <a:buFontTx/>
              <a:buChar char="-"/>
            </a:pPr>
            <a:r>
              <a:rPr lang="fr-FR" b="0" dirty="0" err="1" smtClean="0">
                <a:solidFill>
                  <a:schemeClr val="tx1"/>
                </a:solidFill>
              </a:rPr>
              <a:t>Woltex</a:t>
            </a:r>
            <a:r>
              <a:rPr lang="fr-FR" b="0" dirty="0" smtClean="0">
                <a:solidFill>
                  <a:schemeClr val="tx1"/>
                </a:solidFill>
              </a:rPr>
              <a:t> M DN80 à 150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chemeClr val="tx2"/>
              </a:buClr>
              <a:buFontTx/>
              <a:buChar char="-"/>
            </a:pPr>
            <a:r>
              <a:rPr lang="fr-FR" b="0" dirty="0" err="1" smtClean="0">
                <a:solidFill>
                  <a:schemeClr val="tx1"/>
                </a:solidFill>
              </a:rPr>
              <a:t>Flostar</a:t>
            </a:r>
            <a:r>
              <a:rPr lang="fr-FR" b="0" dirty="0" smtClean="0">
                <a:solidFill>
                  <a:schemeClr val="tx1"/>
                </a:solidFill>
              </a:rPr>
              <a:t> M DN40 à DN150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rgbClr val="34AAB4"/>
              </a:buClr>
              <a:buFontTx/>
              <a:buChar char="-"/>
            </a:pPr>
            <a:endParaRPr lang="fr-FR" b="0" dirty="0" smtClean="0">
              <a:solidFill>
                <a:schemeClr val="tx1"/>
              </a:solidFill>
            </a:endParaRPr>
          </a:p>
          <a:p>
            <a:pPr marL="228600" indent="-228600" algn="l" eaLnBrk="0" hangingPunct="0">
              <a:lnSpc>
                <a:spcPct val="80000"/>
              </a:lnSpc>
              <a:buClr>
                <a:srgbClr val="34AAB4"/>
              </a:buClr>
            </a:pPr>
            <a:r>
              <a:rPr lang="fr-FR" b="0" dirty="0" smtClean="0">
                <a:solidFill>
                  <a:schemeClr val="tx1"/>
                </a:solidFill>
              </a:rPr>
              <a:t>Application : 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Facturation</a:t>
            </a:r>
          </a:p>
          <a:p>
            <a:pPr marL="228600" indent="-228600" algn="l" eaLnBrk="0" hangingPunct="0">
              <a:lnSpc>
                <a:spcPct val="80000"/>
              </a:lnSpc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Sectorisation</a:t>
            </a:r>
          </a:p>
          <a:p>
            <a:pPr marL="6350" indent="-6350" algn="l" eaLnBrk="0" hangingPunct="0">
              <a:lnSpc>
                <a:spcPct val="80000"/>
              </a:lnSpc>
              <a:buClr>
                <a:srgbClr val="34AAB4"/>
              </a:buClr>
            </a:pPr>
            <a:endParaRPr lang="fr-FR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25" y="923351"/>
            <a:ext cx="8229600" cy="695325"/>
          </a:xfrm>
        </p:spPr>
        <p:txBody>
          <a:bodyPr/>
          <a:lstStyle/>
          <a:p>
            <a:r>
              <a:rPr lang="en-AU" dirty="0" smtClean="0"/>
              <a:t>Retour </a:t>
            </a:r>
            <a:r>
              <a:rPr lang="en-AU" dirty="0" err="1" smtClean="0"/>
              <a:t>d’expérience</a:t>
            </a:r>
            <a:r>
              <a:rPr lang="en-AU" dirty="0" smtClean="0"/>
              <a:t> </a:t>
            </a:r>
            <a:r>
              <a:rPr lang="en-AU" dirty="0" err="1" smtClean="0"/>
              <a:t>Saintes</a:t>
            </a:r>
            <a:endParaRPr lang="en-AU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12719" y="1891662"/>
            <a:ext cx="8238392" cy="4186527"/>
          </a:xfrm>
        </p:spPr>
        <p:txBody>
          <a:bodyPr/>
          <a:lstStyle/>
          <a:p>
            <a:pPr marL="342900" lvl="2" indent="-342900">
              <a:lnSpc>
                <a:spcPct val="80000"/>
              </a:lnSpc>
              <a:buFont typeface="Wingdings" pitchFamily="2" charset="2"/>
              <a:buChar char="§"/>
            </a:pPr>
            <a:r>
              <a:rPr lang="fr-FR" sz="2500" dirty="0" smtClean="0"/>
              <a:t>Résultats remontés (45 jours d’analyse) </a:t>
            </a:r>
          </a:p>
          <a:p>
            <a:pPr lvl="1">
              <a:lnSpc>
                <a:spcPct val="80000"/>
              </a:lnSpc>
            </a:pPr>
            <a:r>
              <a:rPr lang="fr-FR" sz="2000" dirty="0" smtClean="0"/>
              <a:t>1 compteur bloqué</a:t>
            </a:r>
          </a:p>
          <a:p>
            <a:pPr lvl="1">
              <a:lnSpc>
                <a:spcPct val="80000"/>
              </a:lnSpc>
            </a:pPr>
            <a:r>
              <a:rPr lang="fr-FR" sz="2000" dirty="0" smtClean="0"/>
              <a:t>13 compteurs en alarme de fuites </a:t>
            </a:r>
          </a:p>
          <a:p>
            <a:pPr lvl="1">
              <a:lnSpc>
                <a:spcPct val="80000"/>
              </a:lnSpc>
            </a:pPr>
            <a:r>
              <a:rPr lang="fr-FR" sz="2000" dirty="0" smtClean="0"/>
              <a:t>11 compteurs en alarme de </a:t>
            </a:r>
            <a:r>
              <a:rPr lang="fr-FR" sz="2000" dirty="0" err="1" smtClean="0"/>
              <a:t>sur-dimensionnement</a:t>
            </a:r>
            <a:endParaRPr lang="fr-FR" sz="2000" dirty="0" smtClean="0"/>
          </a:p>
          <a:p>
            <a:pPr lvl="1">
              <a:lnSpc>
                <a:spcPct val="80000"/>
              </a:lnSpc>
            </a:pPr>
            <a:r>
              <a:rPr lang="fr-FR" sz="2000" dirty="0" smtClean="0"/>
              <a:t>Analyse en cours</a:t>
            </a:r>
          </a:p>
          <a:p>
            <a:pPr lvl="1">
              <a:lnSpc>
                <a:spcPct val="80000"/>
              </a:lnSpc>
              <a:buFont typeface="Times" pitchFamily="28" charset="0"/>
              <a:buChar char="•"/>
            </a:pPr>
            <a:endParaRPr lang="fr-FR" dirty="0" smtClean="0"/>
          </a:p>
          <a:p>
            <a:pPr lvl="1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61806" y="906192"/>
            <a:ext cx="5036458" cy="695325"/>
          </a:xfrm>
        </p:spPr>
        <p:txBody>
          <a:bodyPr/>
          <a:lstStyle/>
          <a:p>
            <a:r>
              <a:rPr lang="en-AU" dirty="0" smtClean="0"/>
              <a:t>Retour </a:t>
            </a:r>
            <a:r>
              <a:rPr lang="en-AU" dirty="0" err="1" smtClean="0"/>
              <a:t>d’expérience</a:t>
            </a:r>
            <a:endParaRPr lang="en-AU" dirty="0"/>
          </a:p>
        </p:txBody>
      </p:sp>
      <p:sp>
        <p:nvSpPr>
          <p:cNvPr id="2052" name="AutoShape 4" descr="data:image/jpg;base64,/9j/4AAQSkZJRgABAQAAAQABAAD/2wBDAAkGBwgHBgkIBwgKCgkLDRYPDQwMDRsUFRAWIB0iIiAdHx8kKDQsJCYxJx8fLT0tMTU3Ojo6Iys/RD84QzQ5Ojf/2wBDAQoKCg0MDRoPDxo3JR8lNzc3Nzc3Nzc3Nzc3Nzc3Nzc3Nzc3Nzc3Nzc3Nzc3Nzc3Nzc3Nzc3Nzc3Nzc3Nzc3Nzf/wAARCADEAL8DASIAAhEBAxEB/8QAHAAAAQUBAQEAAAAAAAAAAAAABQACAwQGAQcI/8QAPhAAAgEDAwEGBAMGBgIBBQAAAQIDAAQRBRIhMQYTIkFRYRRxgZEyobEHI0LB0eEVFiRSYvAzciVTc4KD8f/EABkBAAMBAQEAAAAAAAAAAAAAAAABAgMEBf/EACQRAAICAwACAQUBAQAAAAAAAAABAhEDITESQVEEEyIyYUJS/9oADAMBAAIRAxEAPwD3GlSpUAKlSpUAKlSpUAcNKkaaWoAdSpu8Ut49aBWh1V76RorS4kUMWWNmG0c5A8s+dS96uev5UK7U3MMWgah3pOHgeMAZyzMCABgg9SKdMLQStWL20LtncyKSD16VKaE9mLmCfQ7EwsSqQqmGzuBAAIIJJyPnRTevrRQWdyPUUxmUdTmuMR1qJiDTSJbHGQY4rhemBRTttXoVnNx9DXRzxiu4p6PjqKVghhQ+lIJmpi/HArgDk53flSsaSOCL1p3dL5inDPmc13NQ2ykh1KlUM9xHbwtNM6pGg3MxPGKBk1Kh2i6pBqlr3sEhYqxVgRgg54/KiGaAO0q5mlQAjTGp9cNAmRGlj2qTFVNRuVs7Zpm5xwAPM+VOyaZFqN9FZW7O7Lvx+7UnljWE1m8utRlDzzIqrwsaISq+vn+dWNSu3nnaSY7nJ59Pl8qETTFSS3U+3lWkFYnom0zUL3Spmlt5I2DfiikUhX9MkHIPvXoOk6jDqVqksTLvAxImeUb0rzFpQFy39qsWN9Pp063Fux7xQeP949DWkoXwmz1PIPFc21S03UIr+zjuYV2q2QVPVWHUVZ74VnTHZJ0rm4etM70EU0sOuKKAmBB866cDzqvkUg2fOjxAsAg1ICKrBsdTTLm8itIlknkVFLquWOOScVLQ0y6Kdio1cefX2qQMCKllpncUB7ZW0t1okkcN38KS6ZZsbcZGQ2fLzo8azXbyxgvOz8xmVi0JV4yGIw2QPLrxUJjBnYPTLnT7u6E2owXKGNAVhKkbuck+Y5/KtuDXnv7N9Ot0vrq4BdpERVXLHABJzxXoS9KctOgO0q4WGcV2pAVKlXD0p2B0kAVmu1czB4kDYCqWx75xRDXNWh02A73PesPAijJPNZ3tPfJeRWt5Y4lilUruyRgg5wR60pXVgqAN3Md5wQF9zgk0MnlG5fGCD+IFhx/So7xr52B7tODxlSf1oW/x+4Ed2M/8RWuOWhTQVSVivOfqafHJn8Prnj+dBke+4ChDnrlehqUTXsYUtGnpxkVtZFHovYSYl7y2YlgAsi58j0P8q1RQEdKwvYK6it4dQvr4i3hQLEGY9W5YgflWw0jU7XUrRXglDuoAkHmp9x5dD9qycnYUWNlNK81YC1wpk0KYeJXIpAEVOY64UqvMXiRAtn+1Yrtvba7fXKQ6fbW09ukOQGJDZ3cg+LBPBPHpW3ZM8fb2rz7t/b3Y1NZor6ZUdBhAcBB7ceozUylY0jWdmmvl0KzGomPvxEAe7B6DgZyTz60T7x8/iNB+yMEkXZyy76eSZnj37nIOAegHsKL4qrQqCOaBdtCP8AmHq6D8xRneKzHb+7lh0lFS1eWOSUbmUgbMdM5POeftXKns2aB/7O3AvbxcAfugeD/y/vW6J8xjivNP2f37f4y0MdnLtkiIZyRhMc5PP0+tekFhjjpVZHTEuGUupNc/zZG8UObJJBHkTALtIycjGf8AorXg8V53f2sZ7bcyT7WuUJxKcjOOh8vLivQA4HnUt0MqalctbzWp7wLGXfvBtzlQhP8AKppb22htfipZAkO0NuPoen/8rG/tDllSS3a2klWXYQRGxBwTg8Z/6K7pfaJLjQbQauEguoLmMMpT8So48YHOOPzpiMzrPaG3uLySUXBYO5I8LDjy8qq2+qwTTRwm4KKXDMBuH16D5VW1547oAQTlmM0k0hTeOrHAPP8A69OMD1qpbCQ3RMhYq5UbWz0GPf51vFOqZLS6Fbs2L5KTZ9yxP61RaK0IycH3z/apImeRS8drGVBPG88/c0gkpJzAqj03dPzrSMEhN2V+4tM+BvF/7CkYoAfDMUA64Y/1qwqPg7bfIHXxt/WkRsKl4AFJ67jn9aYh8ep29tbNBJdoWDFgpfPJ88fICrWg9oorPWLaY3sSIZFWXdJgFD1znjjrQS5eRbjdCWEfduMcnk5x5euOav8AZgR27wNeXChob2Ng08hyY9wyDkYYD1OCMCofGij2f4m3+GNyJozb7N/e58O31z0xUVjcST/FCQIDFcNGu3zUAcn35rDdp+00Om9lEt9LCXU95PJCdniWFGdiXYfI8fP2ot+z69uL+xubq4neV5SHO7jk552+RPFYOLSKNYTgeuPTzrL9n9evL/X7q1ntLmOFlZkZ4doTacYyev8AWtOwJBAOCeh9KxHZSW/l7RSRXGoSyxRRv4GUYbkfb6VK2U9G3PPHrWA7fv8A/JIPRE/nW+PPQ15h221i0l1iZRJIpTCEGNgRgfL1pwdyJlpM3HZg57O6f/8AZH86J0D7F3kV32dtu6LHucxMWQrkjnjPUcjmjmRRKWxJaHkNQHtpuXRQOuZV/nRsz+tZrt1f2y6fHC88ccjPuCucZABBP3IFZQvyNJcBXYN//lXXjxW7ZHrgg1vPFjkeflzXm/Yq+tYdbhL3EY7xGjXxfiY9BXo4lU8g4x61ebUiY8MPfybe2SsTx8TGM/atzhh1rzjULK1HaWRO6Aia6UlQeOWGf516SXQcDgDilNukCMd21EYvbZpj4VgbJ6ADcKzDSwXVpI8QyuVB5IxyK0n7QSC0eCB/pzk+njFZLTwoguSW8JKmrhsT4Ubq8t7dyjIDg8DGcfOrUKQTd1cKRtzjA46UOvu7E8jSAcvtAFWtOG23TIJXecY+ddSMmcwqwEHk7yVx7UOu9RSMbe77xj9Bn51enBXT3IJB7w4yOmaEzx92gOAT056UOwRYtdTjlOxh3Tk8KeholEBsRQCcyc8+dADEGjLbQOcZBzR233m2tm9XBPz/AOiiI2Ol7mINLJ6nIJ6c020ntbshYh4uhB4OPWmXwUwLvx/5CST9aracFF6kiHI2kZpkhIvBAEEzBQRx862/7PP3cd+QTtLp1PsawOoIp7voTsP61vf2dFPgbok8b04//Gs8uoFx6a/vBg54rEdkZN3aGVl/ihc/mK2N0Ee1mUSOhMZAZDgjjqPesF2MtGXtEha4nISNyFL8N8/vXNDSZpLqPQi5A4rzrtph9amJUHxAe/QV6LwQelebdq2D6tcuPEveEAg9eBRi3JBLhsOyzLH2dsyxWNApGWOB+JvOotY7XaDo8aSXmpQ4c4AizIfqFzivLO12v6Ymi2Fgb24a5gjk7y3hGU3biVD8+/vXnEN3M4EKgd2pLbcDjy9PU0S3Jkp6PbNK/atBedo5LK5slt7AnZFNks+4sFGQOOSeg6VqO3EMUmlxCSMErNxk+xr5zt5DHrUc7kpBHOJfECcJu44yM54r6H7Xyq2mRupGN+4EdMY/vTiqZbegB2IigXW4XWJQQr/TjrXooK5x0zgDNfPOtaxNp+t2V3p87IyKRvRyuC2VzVTTu3eu2PaSzZtWnmtopkWSJpN0bLnxcfU89avJ+UiYs9J1TUIhrzyjeB8QMqYyCBu9PWvR9yt4h0PI4xXnWqMP8wy7iGC3GA3yNb5p1DcsMsTjJ6n2qWtbGjO9s1ieaDvgDGIW3Z9NwNZpBA1o5tkwhKg8n19KP9tGG1eg/c+Zx/EKzliyfC3HiJPeJg5yetVFNbJbKF29p3mJIQW3ZztJxUsUMYCG3CiMtkbePnVWYxrNMzuQS+M46k1d04KsEK7gFWU+R9elbRMynJHvsgpzgyEkVUkt0mOwhNuATkkUWuhstFBwG3mg2oXMUcbEyqFX8WWAwMH+1apCOtbLFlONpOfDRSzi/wBLbgZyr+dC7aRHj3mUZI6kg+dG7La1rAFYHY24kdMUUgKswhKL36AoCcAtim2UVkXHwijcvqegNS3exokDOp8ZOM/Oqth3TXSurjBVsAHypAWblLdli+JPJGBhsVtuwiJHY3QTI/eL5/8AGsLforhDuUYQj6ZrbdhnA0+fjA7xQD1/gqMv6jj00d9IkFnNLIwVFRjuY48qw/Y6+gm12M96qs8bAIWBPTp+VajUNRtYpl055MXFzBK6JtyCqAZJ9OorF9lb/T4+1vwpniW5VWXY/DOSM8Z61zx6ayPTAVAPoepryjtJpdkNRulRNiiRsAHgV6e0iqpYngDJ9ODXzd/mzVNc1qaG5nRYr2RlCrGAEJzjB604pJg+EPaGTTYr34OESs+dzShsjJB4x9h1oBHvThZMrIcnaehA6H71whP8RAkbgS4JHPnz86luYZElO0O8KsQpI4A+nn0+9LXRDROskm2Rti7cbgMkYPFeqah2903Vkt7ZHvI40gRSsirgkDk9fPFePtzKf/Y/rR06aq2ZnJjXbJ3eNzH+1UotvQ2rRLqQuDMHgklYOc5PAGT6eRzuNBb4ym+kM7fvi+X2nz8+labvJJLO0aJleKM4kKRhWXHAyOd2Np5881lbxla7lZHLoWJDEYz71TjQkqPYIp55YEea53N3almxznA5rA9t9Xub3X9slzJILUbELMeD1Py61ptG1Nri0USPbZFsdkfizlcAHr0rzvUrpr3Up7mQBXkcsV9D6VplSrRMLs9JtNbd+z+nPcXEswcRxOTl268+5NA17Y3UOmJLiJrj4llkjKkeADg/P+lBXmkXs7aRPIBELjeMJhhkDoc9PpQ2ZQLNDuAPev4foKzb9DSs9J0zUdP1OzWRPxuxDRPywI5JA6ny5q5Hf2kO5IZ42eM+NFbJRs+nX61h+ymnXd3Abm0vPhjFIyAhNx5UZ/SiE3ZmVZ5Llbsq0jcjucbc++fKtE9CaSNdJcQXUWWuWIGDhhyDx6fMVTji0q7dpyylgSpL5UjGMjBrPzxZtYO51JTLG5LuUK+Ig5yB8q5HY6gLaa6uLpC5iZA4OwSbiDtY+ea09Co0MsWl2ah5ZYY0GCjBj5jIz+tWGuYLCPYl4sQZ1CoGPU8ishHpOp3FlFDc3Aa1WRWiAYOpABGOPtzRHVtKkui09xMoAUIqlcBCVxwBn2NS5UPxT9hu4uIQ6RtKrO5yRhiF8sn06AfOqt9f2elW3xBmyYzt2xDPPQryfWgWm6bdxTfDxzvsQKGZR+LJB4B69POhXaewm08x9+dxuJnlUkYyPLjy6/c0nJ1wEkaPVdalbs4NQh8DSDYq4/8AHyRz9qA9nu2mtaHDdCwuyjXEokdmUNkhSPPNQXs7f5Vs7c8As8mQxyfGRyKA7h61lJtjiqNxpPbfW77WPiL+7WWQ2MsH4QoCfjI48+OtZWbU5xrH+IBzJOk4lWRhgswOQT9qp2sxhdmUAkxsuD7jFRN+L6VJR7rd9sdX+DlbdAcxsWIQHAIJ9a8V0i5FnqltctnEbhjitNBr7XUc6SRwQpLbsiPuOF2o2CR5k4x5dayVvgzAMQFPUny96brqFFMK6HJbt2ptpbqJ5LZrncyIuWxk+VfQ1voenwsklvBAw2bSdgG5fLy9h1r5mtt3xKGMK5D5CueDg559q3mn/tK7Qw3ty88scsTkbImQbYhjovt0qQ2YFVLXAUAkl8YAz50b1uK7sLiW2kfEJm/h4DHHJHnjgfY0N0tW/wATjdTgo2/Ppireum7ur7vJZJZmKgb3FJzSdB5VotwhNOWCJ32m4kJbxYKpnAPv1z9KEapa/CahLGm7ui5MTNyWXPBolPp5migLSN3qKF6ZGKfLpgkmWaW4kIXoGAwPap+6vklzLdsq2/xc8LM0ssPdrtXaBkjz+QoDPZTS30wjhZVLkjPQD51oldQ2EJzjpmpILe5uGCRI0hJ6KM1ks02R5u+AYaXK3gaYbFxg+XT+tSDSIWhVHmOQxJOBya1NtoLtg3M0cZA5Qglh+WKK2+nW9rGJAiuQcbucj6npTX3H0uMJvoC0bTNQtrYQ2ZeOEktufjJPn60WNi9uqm7uppGkOAFHGf6VMJ1kP+nVyOm8nj6Z611I2OHBEnPLOOT8vauvHia22N+Mf6wRNowXdJZW026VwW35YNjzOfnUk1neyWzCcyFFO7YV4BHn0rQLc3EcSMuwYPSq19fXLWsy+AAxsCSSfKtG6RHXYLtbXUlt8Q71TkqO76EnJolb6Y8loVkMveE5ZTlQSOmDVi21S8W3jUCPoKJxX90yrvSJs+1JptApU7M9NZzeL4e5KuCTskUcH54rP63p1xctD8eso7vIVx0OfevQTCLpd0yhWJwGA9PX0qhc2skRKtGCh/iPTHrXPOL+TWlLmjzSTS5O6Ea3OFC7QCvvn9aFzaZdRgeDcOmVOa9IuNJhn3ERrEcZJTHPzHnQ250a7iG+HfKg/wBuP0rFvJHuyXGcf6Y5bW3j0uWaTvfiPCFXyGT1P0ocfxZHpWvmgdyyTRsQOozz9jQ9tMt+9DglR/sA4oWdf6IWT5LFvp9q1xqMClpUgsdykkcSAZ/XNZu3VXnRJGKqTya0ZtR3ksik7pRhsZoPbafcC6XdGwVTndjyq4ZYyLU0xmlWct/qEVvAMu59ccedEbzs/qWmp3twiiEHGe8Xz6VFoglsNUW4EQfus8NwMmjutamdUs1t3i7s7wxKtn14qnkiujUolREt0lkMcbAlueRz/wBxUigNkpE4x/u6VyO2SWbbEo37uWXHHzNErfRC7r3s7keYQkkVzU5MmOOct0DSpVc7x77eB+dWbO0M+MsIwT+KTJz8gK0VvpltFykTMBxuGck/Op1S1JZYFkMg8gVP51pHF8mq+nXsqwaXbxR/vGkl4zlsqv0AGalRLW3wO6TcDyNxI+1PMLhS8svdLjjec/oapMPiABCdi9N2wBm/761tDG3wt+EC7PdbiEU7jn8CknFTsZJ4xLdyAQ4/CB4c/TqapL3VlECyFmb8EanxP7k+lWrKGSVGnufE6lRHGDhIwfQfzrpUI49vbOeeWU9ehhRpAcIVQ9Aep+dXo432Rh2zk1WmuHU+FB+LFSwyO6RseDQ22ZHZN/w6nj7UPvg3ws5ZgoEbeWT0q3KzLbJzxvxVK8dpIZI1OdyEdCR0pSehro+Hf3Efiz4QelE4A2yA4XxHnig8DsLeMMeQME+VFIXPdwDPT+lMTJZbqZUU+EhhyCM1Ys71Jf3VwPCPPHQe9D5W2qnGeoptvJuk5GPDmplFMakwpdWAREeHDLnJyMhh96HySxoxjIVW81bjH0q1BfG2ZQRvQgblJ/T0q1eWsN/GJoskf7gOQfQ1k40dEMnpgh4LW4Qi4WOVT03Kcj65oPe6CG3NaS//AKn5H3olcQSwEmcEKDjcBmoknUNjc232GKxaT6jZ4oyRmLuwmsyBdQzR56ZPhNQbABgrjPXmtq86NHsLysvoQGH2qjc6RaXClkjliY/xRpx9qylh/wCWc8/pmtoy5Ck4GfoaQRQ38Q+dW7jR7iN/3TmZD/8ATGD9jVOO3aGXa6yKQOQ5INZeLXTBwlHqNl8GynYll3aLz4Fx+lTCKWECMM5c892Bk/X0FLvbzLbdyKTjwgkfeq8t4bAMpFt3hHOGO5hXckvR6Pr+Fn/UiM99NhTwVUkgD0qjHMRKyQoDj1PFV0mnvVDyMI4g2CinJIolb2+78ACIOGxXRjweW5HPkz1pEbCSZ1MjLK4/AAvC/IVNa28094lpYxC4vnzwT4Iv+R+VT2MUmpXMdlYnu0kO17g8n6V6PoWh2miW5itUG8nxytyzf2qsuWOP8YnPFOW2YjVtATSBGGlaa6lj3SzMOC2ei+gqlaqyWzs38TqK1nbLel3A/wDCUwOPc0D+FuJ7VZYbdmSRsLtQ8nP9jWHle2U0AZ2ZZGwoxk1atlYQJn3NKUmLHex4BAIzx9aas5ZgoA49K0IGS7jahRySSRnyoVfXMtvbSndsfYcUXU5jxuwc/ah2tmOPTZGnwy5AJU8ik+FLpHZu0yIRk5UZOKMR9IQPI1XsIybKFgoUlQeeMVYUEFCTnAPSmiX0iuiRGhAzyaZY+ORiRtG2pu9Bzu42+tWIY5ZlHc27vuJAKc5IBJ/KhiIZ4kLphnyQBxWg03SpX0z4zT2zMpYNC/SQAdPY0Fu0ey7s3cckRdN0e4Y3D2ra9jQRo+G5zKTj2IFZzerRce0Z5DFfxkohDr/5YH4KkdQaGX+kqVLWxCnPRhW017SjLvvbJhDdIMlscMOuDWftphejDHu51/EmeG+XrUqmjZScXoyb5hIWSIhjyKmjuWjGCyfNWINaa5so51IkUZx5eWazV7ZyWDbwPATgFTzWf6nTCcZ9EJgxBTJx1J8q5KPim2XEEcuOhYZxUMc2TxlceeetTC6csNxUe+etNNNFuDRWmuZbkkW8ZDc4KsQPnyabBbof3kimWToSw6Hz+Z96sRrk7IwFVTwB6e/rU7GDT+WPeSsSUjAySfavShijFWzzJ5JSZxLdIYmlucJHx+I8k+lEdH0i411huVorJTzkdR74/Spey+jNrGoPc6mFKQ4KxZyqk+Q/nXocMUcSCONQiqMAKOKyy5vURwh7ZnLfTra01aOKFcLG4wFyB0rWLJwDtqr8PH8SLjH7wDAJNTZwK5Jb6aLQL1zT1v7iMM3h7phjoc445q5cL3Nrbi3i3LCwYRg4JABGOfnUzKCyseoz+dO3DI9BU0NnluotNKIA8ODCu0HjOMnrz1qtFG7yt+7cbjkAgCthrWiujtNGAY93Htn6UI1PTm014QXG9l3naeAK2TSRk07BLRMg8UZ+9C9dDf4e7K7oAQcDB3HyHNGJJixO6QfU0G1+QGyaIn8ZADemKG7Q4rZa0rPwEBDGYbfxuOT/AN6VdHqsYBHSqGlys1lCoCAKNvrVsYHJYZHoKuyX0ZMjiN25GVAXjPPnRHsxMEv7ZQjnAfJEXJJUj7e1WYbGSXTkuYx3i5IYrzgjPX6Ub7OaW1vJ8XNFsfGFBzn50nwF0varpCalp9qksai4jMYWQcmPjDH3FT6DbC10yOItu6kH5cfyq2XznPXpmmoVRQqjAFZeOi7O32Pg5wWK5U8rWUttDiu4ZXtppBMhBjc8ZNamRwwKkcHrUFtEkCkAck5JoUaG3ZmYZWVvh79DFcDGC3RvWlc2y4cuAynnI6dKO6tp0WoxeI7JE5Rx5fSsvFeyW0rWt+FyrbdzHgnpzR3TBadoC3lkqtCUV8GTa7xgkKPLIqAWVwctH4kBKhiCM849a0z27KrEglSCQVHTioooUiXB6HBJ681FUbrKzNXl0lu4t7Uh5zwTjO0/TrR+y7KS/AG+mllE8gB2FdrEH9KOaB2ZtbIJO8X+oU5BbG5T/Wjdxb74SikgnGMmumeZyZzqNArsxYR6fLMsbOdwH4hWk86G6XA8as0jZ5wOnlmiGaylsaH4pU3dXC1TQx5Ncz71EWrm6mkJj5MN19fLisx2nQNeHc38IxnmtEXNB9ZgaVRKoU7eDnrScRNmQltouchT7njFZztRBBHaIskqo5bwsW6Dz/lWwki3yZP3PSgmtwW8gjSWGORh7cVokK6IdGW2lsENsQQBg+Lz86JR24BBC8/PiotMtLcW0fdRqijqAPOiUVqjYVSwzxxV0Q2aHs4m3TpEbgM56fKi+704qpp1uLe1SPknqSas4pDTHbs0t1MFKnoBxOa5TcV3NJ0M63SsZfadJNfSM5yTIRk8A5PnWyB96zs1jO+qhRKdhfdj0qXQ0wbK13ocjR3ce63zhXBz+vX5VJaXtrf5ezlLsPxZQgA4zjnzrV3ltBd27QXK70fqfPPqKxdzp13o1yDZxK9uzliuOGOMfSofS0ehYHpXG6UqVMZxOOBwKfSpUCOUqVKgDh6U2lSpoTGmmFQ4KnoRzSpVZJntQhWF9sZIH0rM6ygJjJJzilSoEWtNT9wg3HHpxWk0m2jJMhySvTNKlVPhC6GR0rp6UqVSaHPKuGlSoA75VwClSpMBbQajI/eg+frSpUgJuvWmSRRuMMike4pUqh9LR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8192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054" name="AutoShape 6" descr="data:image/jpg;base64,/9j/4AAQSkZJRgABAQAAAQABAAD/2wBDAAkGBwgHBgkIBwgKCgkLDRYPDQwMDRsUFRAWIB0iIiAdHx8kKDQsJCYxJx8fLT0tMTU3Ojo6Iys/RD84QzQ5Ojf/2wBDAQoKCg0MDRoPDxo3JR8lNzc3Nzc3Nzc3Nzc3Nzc3Nzc3Nzc3Nzc3Nzc3Nzc3Nzc3Nzc3Nzc3Nzc3Nzc3Nzc3Nzf/wAARCADEAL8DASIAAhEBAxEB/8QAHAAAAQUBAQEAAAAAAAAAAAAABQACAwQGAQcI/8QAPhAAAgEDAwEGBAMGBgIBBQAAAQIDAAQRBRIhMQYTIkFRYRRxgZEyobEHI0LB0eEVFiRSYvAzciVTc4KD8f/EABkBAAMBAQEAAAAAAAAAAAAAAAABAgMEBf/EACQRAAICAwACAQUBAQAAAAAAAAABAhEDITESQVEEEyIyYUJS/9oADAMBAAIRAxEAPwD3GlSpUAKlSpUAKlSpUAcNKkaaWoAdSpu8Ut49aBWh1V76RorS4kUMWWNmG0c5A8s+dS96uev5UK7U3MMWgah3pOHgeMAZyzMCABgg9SKdMLQStWL20LtncyKSD16VKaE9mLmCfQ7EwsSqQqmGzuBAAIIJJyPnRTevrRQWdyPUUxmUdTmuMR1qJiDTSJbHGQY4rhemBRTttXoVnNx9DXRzxiu4p6PjqKVghhQ+lIJmpi/HArgDk53flSsaSOCL1p3dL5inDPmc13NQ2ykh1KlUM9xHbwtNM6pGg3MxPGKBk1Kh2i6pBqlr3sEhYqxVgRgg54/KiGaAO0q5mlQAjTGp9cNAmRGlj2qTFVNRuVs7Zpm5xwAPM+VOyaZFqN9FZW7O7Lvx+7UnljWE1m8utRlDzzIqrwsaISq+vn+dWNSu3nnaSY7nJ59Pl8qETTFSS3U+3lWkFYnom0zUL3Spmlt5I2DfiikUhX9MkHIPvXoOk6jDqVqksTLvAxImeUb0rzFpQFy39qsWN9Pp063Fux7xQeP949DWkoXwmz1PIPFc21S03UIr+zjuYV2q2QVPVWHUVZ74VnTHZJ0rm4etM70EU0sOuKKAmBB866cDzqvkUg2fOjxAsAg1ICKrBsdTTLm8itIlknkVFLquWOOScVLQ0y6Kdio1cefX2qQMCKllpncUB7ZW0t1okkcN38KS6ZZsbcZGQ2fLzo8azXbyxgvOz8xmVi0JV4yGIw2QPLrxUJjBnYPTLnT7u6E2owXKGNAVhKkbuck+Y5/KtuDXnv7N9Ot0vrq4BdpERVXLHABJzxXoS9KctOgO0q4WGcV2pAVKlXD0p2B0kAVmu1czB4kDYCqWx75xRDXNWh02A73PesPAijJPNZ3tPfJeRWt5Y4lilUruyRgg5wR60pXVgqAN3Md5wQF9zgk0MnlG5fGCD+IFhx/So7xr52B7tODxlSf1oW/x+4Ed2M/8RWuOWhTQVSVivOfqafHJn8Prnj+dBke+4ChDnrlehqUTXsYUtGnpxkVtZFHovYSYl7y2YlgAsi58j0P8q1RQEdKwvYK6it4dQvr4i3hQLEGY9W5YgflWw0jU7XUrRXglDuoAkHmp9x5dD9qycnYUWNlNK81YC1wpk0KYeJXIpAEVOY64UqvMXiRAtn+1Yrtvba7fXKQ6fbW09ukOQGJDZ3cg+LBPBPHpW3ZM8fb2rz7t/b3Y1NZor6ZUdBhAcBB7ceozUylY0jWdmmvl0KzGomPvxEAe7B6DgZyTz60T7x8/iNB+yMEkXZyy76eSZnj37nIOAegHsKL4qrQqCOaBdtCP8AmHq6D8xRneKzHb+7lh0lFS1eWOSUbmUgbMdM5POeftXKns2aB/7O3AvbxcAfugeD/y/vW6J8xjivNP2f37f4y0MdnLtkiIZyRhMc5PP0+tekFhjjpVZHTEuGUupNc/zZG8UObJJBHkTALtIycjGf8AorXg8V53f2sZ7bcyT7WuUJxKcjOOh8vLivQA4HnUt0MqalctbzWp7wLGXfvBtzlQhP8AKppb22htfipZAkO0NuPoen/8rG/tDllSS3a2klWXYQRGxBwTg8Z/6K7pfaJLjQbQauEguoLmMMpT8So48YHOOPzpiMzrPaG3uLySUXBYO5I8LDjy8qq2+qwTTRwm4KKXDMBuH16D5VW1547oAQTlmM0k0hTeOrHAPP8A69OMD1qpbCQ3RMhYq5UbWz0GPf51vFOqZLS6Fbs2L5KTZ9yxP61RaK0IycH3z/apImeRS8drGVBPG88/c0gkpJzAqj03dPzrSMEhN2V+4tM+BvF/7CkYoAfDMUA64Y/1qwqPg7bfIHXxt/WkRsKl4AFJ67jn9aYh8ep29tbNBJdoWDFgpfPJ88fICrWg9oorPWLaY3sSIZFWXdJgFD1znjjrQS5eRbjdCWEfduMcnk5x5euOav8AZgR27wNeXChob2Ng08hyY9wyDkYYD1OCMCofGij2f4m3+GNyJozb7N/e58O31z0xUVjcST/FCQIDFcNGu3zUAcn35rDdp+00Om9lEt9LCXU95PJCdniWFGdiXYfI8fP2ot+z69uL+xubq4neV5SHO7jk552+RPFYOLSKNYTgeuPTzrL9n9evL/X7q1ntLmOFlZkZ4doTacYyev8AWtOwJBAOCeh9KxHZSW/l7RSRXGoSyxRRv4GUYbkfb6VK2U9G3PPHrWA7fv8A/JIPRE/nW+PPQ15h221i0l1iZRJIpTCEGNgRgfL1pwdyJlpM3HZg57O6f/8AZH86J0D7F3kV32dtu6LHucxMWQrkjnjPUcjmjmRRKWxJaHkNQHtpuXRQOuZV/nRsz+tZrt1f2y6fHC88ccjPuCucZABBP3IFZQvyNJcBXYN//lXXjxW7ZHrgg1vPFjkeflzXm/Yq+tYdbhL3EY7xGjXxfiY9BXo4lU8g4x61ebUiY8MPfybe2SsTx8TGM/atzhh1rzjULK1HaWRO6Aia6UlQeOWGf516SXQcDgDilNukCMd21EYvbZpj4VgbJ6ADcKzDSwXVpI8QyuVB5IxyK0n7QSC0eCB/pzk+njFZLTwoguSW8JKmrhsT4Ubq8t7dyjIDg8DGcfOrUKQTd1cKRtzjA46UOvu7E8jSAcvtAFWtOG23TIJXecY+ddSMmcwqwEHk7yVx7UOu9RSMbe77xj9Bn51enBXT3IJB7w4yOmaEzx92gOAT056UOwRYtdTjlOxh3Tk8KeholEBsRQCcyc8+dADEGjLbQOcZBzR233m2tm9XBPz/AOiiI2Ol7mINLJ6nIJ6c020ntbshYh4uhB4OPWmXwUwLvx/5CST9aracFF6kiHI2kZpkhIvBAEEzBQRx862/7PP3cd+QTtLp1PsawOoIp7voTsP61vf2dFPgbok8b04//Gs8uoFx6a/vBg54rEdkZN3aGVl/ihc/mK2N0Ee1mUSOhMZAZDgjjqPesF2MtGXtEha4nISNyFL8N8/vXNDSZpLqPQi5A4rzrtph9amJUHxAe/QV6LwQelebdq2D6tcuPEveEAg9eBRi3JBLhsOyzLH2dsyxWNApGWOB+JvOotY7XaDo8aSXmpQ4c4AizIfqFzivLO12v6Ymi2Fgb24a5gjk7y3hGU3biVD8+/vXnEN3M4EKgd2pLbcDjy9PU0S3Jkp6PbNK/atBedo5LK5slt7AnZFNks+4sFGQOOSeg6VqO3EMUmlxCSMErNxk+xr5zt5DHrUc7kpBHOJfECcJu44yM54r6H7Xyq2mRupGN+4EdMY/vTiqZbegB2IigXW4XWJQQr/TjrXooK5x0zgDNfPOtaxNp+t2V3p87IyKRvRyuC2VzVTTu3eu2PaSzZtWnmtopkWSJpN0bLnxcfU89avJ+UiYs9J1TUIhrzyjeB8QMqYyCBu9PWvR9yt4h0PI4xXnWqMP8wy7iGC3GA3yNb5p1DcsMsTjJ6n2qWtbGjO9s1ieaDvgDGIW3Z9NwNZpBA1o5tkwhKg8n19KP9tGG1eg/c+Zx/EKzliyfC3HiJPeJg5yetVFNbJbKF29p3mJIQW3ZztJxUsUMYCG3CiMtkbePnVWYxrNMzuQS+M46k1d04KsEK7gFWU+R9elbRMynJHvsgpzgyEkVUkt0mOwhNuATkkUWuhstFBwG3mg2oXMUcbEyqFX8WWAwMH+1apCOtbLFlONpOfDRSzi/wBLbgZyr+dC7aRHj3mUZI6kg+dG7La1rAFYHY24kdMUUgKswhKL36AoCcAtim2UVkXHwijcvqegNS3exokDOp8ZOM/Oqth3TXSurjBVsAHypAWblLdli+JPJGBhsVtuwiJHY3QTI/eL5/8AGsLforhDuUYQj6ZrbdhnA0+fjA7xQD1/gqMv6jj00d9IkFnNLIwVFRjuY48qw/Y6+gm12M96qs8bAIWBPTp+VajUNRtYpl055MXFzBK6JtyCqAZJ9OorF9lb/T4+1vwpniW5VWXY/DOSM8Z61zx6ayPTAVAPoepryjtJpdkNRulRNiiRsAHgV6e0iqpYngDJ9ODXzd/mzVNc1qaG5nRYr2RlCrGAEJzjB604pJg+EPaGTTYr34OESs+dzShsjJB4x9h1oBHvThZMrIcnaehA6H71whP8RAkbgS4JHPnz86luYZElO0O8KsQpI4A+nn0+9LXRDROskm2Rti7cbgMkYPFeqah2903Vkt7ZHvI40gRSsirgkDk9fPFePtzKf/Y/rR06aq2ZnJjXbJ3eNzH+1UotvQ2rRLqQuDMHgklYOc5PAGT6eRzuNBb4ym+kM7fvi+X2nz8+labvJJLO0aJleKM4kKRhWXHAyOd2Np5881lbxla7lZHLoWJDEYz71TjQkqPYIp55YEea53N3almxznA5rA9t9Xub3X9slzJILUbELMeD1Py61ptG1Nri0USPbZFsdkfizlcAHr0rzvUrpr3Up7mQBXkcsV9D6VplSrRMLs9JtNbd+z+nPcXEswcRxOTl268+5NA17Y3UOmJLiJrj4llkjKkeADg/P+lBXmkXs7aRPIBELjeMJhhkDoc9PpQ2ZQLNDuAPev4foKzb9DSs9J0zUdP1OzWRPxuxDRPywI5JA6ny5q5Hf2kO5IZ42eM+NFbJRs+nX61h+ymnXd3Abm0vPhjFIyAhNx5UZ/SiE3ZmVZ5Llbsq0jcjucbc++fKtE9CaSNdJcQXUWWuWIGDhhyDx6fMVTji0q7dpyylgSpL5UjGMjBrPzxZtYO51JTLG5LuUK+Ig5yB8q5HY6gLaa6uLpC5iZA4OwSbiDtY+ea09Co0MsWl2ah5ZYY0GCjBj5jIz+tWGuYLCPYl4sQZ1CoGPU8ishHpOp3FlFDc3Aa1WRWiAYOpABGOPtzRHVtKkui09xMoAUIqlcBCVxwBn2NS5UPxT9hu4uIQ6RtKrO5yRhiF8sn06AfOqt9f2elW3xBmyYzt2xDPPQryfWgWm6bdxTfDxzvsQKGZR+LJB4B69POhXaewm08x9+dxuJnlUkYyPLjy6/c0nJ1wEkaPVdalbs4NQh8DSDYq4/8AHyRz9qA9nu2mtaHDdCwuyjXEokdmUNkhSPPNQXs7f5Vs7c8As8mQxyfGRyKA7h61lJtjiqNxpPbfW77WPiL+7WWQ2MsH4QoCfjI48+OtZWbU5xrH+IBzJOk4lWRhgswOQT9qp2sxhdmUAkxsuD7jFRN+L6VJR7rd9sdX+DlbdAcxsWIQHAIJ9a8V0i5FnqltctnEbhjitNBr7XUc6SRwQpLbsiPuOF2o2CR5k4x5dayVvgzAMQFPUny96brqFFMK6HJbt2ptpbqJ5LZrncyIuWxk+VfQ1voenwsklvBAw2bSdgG5fLy9h1r5mtt3xKGMK5D5CueDg559q3mn/tK7Qw3ty88scsTkbImQbYhjovt0qQ2YFVLXAUAkl8YAz50b1uK7sLiW2kfEJm/h4DHHJHnjgfY0N0tW/wATjdTgo2/Ppireum7ur7vJZJZmKgb3FJzSdB5VotwhNOWCJ32m4kJbxYKpnAPv1z9KEapa/CahLGm7ui5MTNyWXPBolPp5migLSN3qKF6ZGKfLpgkmWaW4kIXoGAwPap+6vklzLdsq2/xc8LM0ssPdrtXaBkjz+QoDPZTS30wjhZVLkjPQD51oldQ2EJzjpmpILe5uGCRI0hJ6KM1ks02R5u+AYaXK3gaYbFxg+XT+tSDSIWhVHmOQxJOBya1NtoLtg3M0cZA5Qglh+WKK2+nW9rGJAiuQcbucj6npTX3H0uMJvoC0bTNQtrYQ2ZeOEktufjJPn60WNi9uqm7uppGkOAFHGf6VMJ1kP+nVyOm8nj6Z611I2OHBEnPLOOT8vauvHia22N+Mf6wRNowXdJZW026VwW35YNjzOfnUk1neyWzCcyFFO7YV4BHn0rQLc3EcSMuwYPSq19fXLWsy+AAxsCSSfKtG6RHXYLtbXUlt8Q71TkqO76EnJolb6Y8loVkMveE5ZTlQSOmDVi21S8W3jUCPoKJxX90yrvSJs+1JptApU7M9NZzeL4e5KuCTskUcH54rP63p1xctD8eso7vIVx0OfevQTCLpd0yhWJwGA9PX0qhc2skRKtGCh/iPTHrXPOL+TWlLmjzSTS5O6Ea3OFC7QCvvn9aFzaZdRgeDcOmVOa9IuNJhn3ERrEcZJTHPzHnQ250a7iG+HfKg/wBuP0rFvJHuyXGcf6Y5bW3j0uWaTvfiPCFXyGT1P0ocfxZHpWvmgdyyTRsQOozz9jQ9tMt+9DglR/sA4oWdf6IWT5LFvp9q1xqMClpUgsdykkcSAZ/XNZu3VXnRJGKqTya0ZtR3ksik7pRhsZoPbafcC6XdGwVTndjyq4ZYyLU0xmlWct/qEVvAMu59ccedEbzs/qWmp3twiiEHGe8Xz6VFoglsNUW4EQfus8NwMmjutamdUs1t3i7s7wxKtn14qnkiujUolREt0lkMcbAlueRz/wBxUigNkpE4x/u6VyO2SWbbEo37uWXHHzNErfRC7r3s7keYQkkVzU5MmOOct0DSpVc7x77eB+dWbO0M+MsIwT+KTJz8gK0VvpltFykTMBxuGck/Op1S1JZYFkMg8gVP51pHF8mq+nXsqwaXbxR/vGkl4zlsqv0AGalRLW3wO6TcDyNxI+1PMLhS8svdLjjec/oapMPiABCdi9N2wBm/761tDG3wt+EC7PdbiEU7jn8CknFTsZJ4xLdyAQ4/CB4c/TqapL3VlECyFmb8EanxP7k+lWrKGSVGnufE6lRHGDhIwfQfzrpUI49vbOeeWU9ehhRpAcIVQ9Aep+dXo432Rh2zk1WmuHU+FB+LFSwyO6RseDQ22ZHZN/w6nj7UPvg3ws5ZgoEbeWT0q3KzLbJzxvxVK8dpIZI1OdyEdCR0pSehro+Hf3Efiz4QelE4A2yA4XxHnig8DsLeMMeQME+VFIXPdwDPT+lMTJZbqZUU+EhhyCM1Ys71Jf3VwPCPPHQe9D5W2qnGeoptvJuk5GPDmplFMakwpdWAREeHDLnJyMhh96HySxoxjIVW81bjH0q1BfG2ZQRvQgblJ/T0q1eWsN/GJoskf7gOQfQ1k40dEMnpgh4LW4Qi4WOVT03Kcj65oPe6CG3NaS//AKn5H3olcQSwEmcEKDjcBmoknUNjc232GKxaT6jZ4oyRmLuwmsyBdQzR56ZPhNQbABgrjPXmtq86NHsLysvoQGH2qjc6RaXClkjliY/xRpx9qylh/wCWc8/pmtoy5Ck4GfoaQRQ38Q+dW7jR7iN/3TmZD/8ATGD9jVOO3aGXa6yKQOQ5INZeLXTBwlHqNl8GynYll3aLz4Fx+lTCKWECMM5c892Bk/X0FLvbzLbdyKTjwgkfeq8t4bAMpFt3hHOGO5hXckvR6Pr+Fn/UiM99NhTwVUkgD0qjHMRKyQoDj1PFV0mnvVDyMI4g2CinJIolb2+78ACIOGxXRjweW5HPkz1pEbCSZ1MjLK4/AAvC/IVNa28094lpYxC4vnzwT4Iv+R+VT2MUmpXMdlYnu0kO17g8n6V6PoWh2miW5itUG8nxytyzf2qsuWOP8YnPFOW2YjVtATSBGGlaa6lj3SzMOC2ei+gqlaqyWzs38TqK1nbLel3A/wDCUwOPc0D+FuJ7VZYbdmSRsLtQ8nP9jWHle2U0AZ2ZZGwoxk1atlYQJn3NKUmLHex4BAIzx9aas5ZgoA49K0IGS7jahRySSRnyoVfXMtvbSndsfYcUXU5jxuwc/ah2tmOPTZGnwy5AJU8ik+FLpHZu0yIRk5UZOKMR9IQPI1XsIybKFgoUlQeeMVYUEFCTnAPSmiX0iuiRGhAzyaZY+ORiRtG2pu9Bzu42+tWIY5ZlHc27vuJAKc5IBJ/KhiIZ4kLphnyQBxWg03SpX0z4zT2zMpYNC/SQAdPY0Fu0ey7s3cckRdN0e4Y3D2ra9jQRo+G5zKTj2IFZzerRce0Z5DFfxkohDr/5YH4KkdQaGX+kqVLWxCnPRhW017SjLvvbJhDdIMlscMOuDWftphejDHu51/EmeG+XrUqmjZScXoyb5hIWSIhjyKmjuWjGCyfNWINaa5so51IkUZx5eWazV7ZyWDbwPATgFTzWf6nTCcZ9EJgxBTJx1J8q5KPim2XEEcuOhYZxUMc2TxlceeetTC6csNxUe+etNNNFuDRWmuZbkkW8ZDc4KsQPnyabBbof3kimWToSw6Hz+Z96sRrk7IwFVTwB6e/rU7GDT+WPeSsSUjAySfavShijFWzzJ5JSZxLdIYmlucJHx+I8k+lEdH0i411huVorJTzkdR74/Spey+jNrGoPc6mFKQ4KxZyqk+Q/nXocMUcSCONQiqMAKOKyy5vURwh7ZnLfTra01aOKFcLG4wFyB0rWLJwDtqr8PH8SLjH7wDAJNTZwK5Jb6aLQL1zT1v7iMM3h7phjoc445q5cL3Nrbi3i3LCwYRg4JABGOfnUzKCyseoz+dO3DI9BU0NnluotNKIA8ODCu0HjOMnrz1qtFG7yt+7cbjkAgCthrWiujtNGAY93Htn6UI1PTm014QXG9l3naeAK2TSRk07BLRMg8UZ+9C9dDf4e7K7oAQcDB3HyHNGJJixO6QfU0G1+QGyaIn8ZADemKG7Q4rZa0rPwEBDGYbfxuOT/AN6VdHqsYBHSqGlys1lCoCAKNvrVsYHJYZHoKuyX0ZMjiN25GVAXjPPnRHsxMEv7ZQjnAfJEXJJUj7e1WYbGSXTkuYx3i5IYrzgjPX6Ub7OaW1vJ8XNFsfGFBzn50nwF0varpCalp9qksai4jMYWQcmPjDH3FT6DbC10yOItu6kH5cfyq2XznPXpmmoVRQqjAFZeOi7O32Pg5wWK5U8rWUttDiu4ZXtppBMhBjc8ZNamRwwKkcHrUFtEkCkAck5JoUaG3ZmYZWVvh79DFcDGC3RvWlc2y4cuAynnI6dKO6tp0WoxeI7JE5Rx5fSsvFeyW0rWt+FyrbdzHgnpzR3TBadoC3lkqtCUV8GTa7xgkKPLIqAWVwctH4kBKhiCM849a0z27KrEglSCQVHTioooUiXB6HBJ681FUbrKzNXl0lu4t7Uh5zwTjO0/TrR+y7KS/AG+mllE8gB2FdrEH9KOaB2ZtbIJO8X+oU5BbG5T/Wjdxb74SikgnGMmumeZyZzqNArsxYR6fLMsbOdwH4hWk86G6XA8as0jZ5wOnlmiGaylsaH4pU3dXC1TQx5Ncz71EWrm6mkJj5MN19fLisx2nQNeHc38IxnmtEXNB9ZgaVRKoU7eDnrScRNmQltouchT7njFZztRBBHaIskqo5bwsW6Dz/lWwki3yZP3PSgmtwW8gjSWGORh7cVokK6IdGW2lsENsQQBg+Lz86JR24BBC8/PiotMtLcW0fdRqijqAPOiUVqjYVSwzxxV0Q2aHs4m3TpEbgM56fKi+704qpp1uLe1SPknqSas4pDTHbs0t1MFKnoBxOa5TcV3NJ0M63SsZfadJNfSM5yTIRk8A5PnWyB96zs1jO+qhRKdhfdj0qXQ0wbK13ocjR3ce63zhXBz+vX5VJaXtrf5ezlLsPxZQgA4zjnzrV3ltBd27QXK70fqfPPqKxdzp13o1yDZxK9uzliuOGOMfSofS0ehYHpXG6UqVMZxOOBwKfSpUCOUqVKgDh6U2lSpoTGmmFQ4KnoRzSpVZJntQhWF9sZIH0rM6ygJjJJzilSoEWtNT9wg3HHpxWk0m2jJMhySvTNKlVPhC6GR0rp6UqVSaHPKuGlSoA75VwClSpMBbQajI/eg+frSpUgJuvWmSRRuMMike4pUqh9LR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8192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8" name="Rounded Rectangle 27"/>
          <p:cNvSpPr/>
          <p:nvPr/>
        </p:nvSpPr>
        <p:spPr bwMode="auto">
          <a:xfrm>
            <a:off x="5065162" y="2091446"/>
            <a:ext cx="3643338" cy="239165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3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Approche</a:t>
            </a:r>
            <a:r>
              <a:rPr kumimoji="0" lang="en-AU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Client :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AU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l"/>
            <a:r>
              <a:rPr lang="fr-FR" dirty="0" smtClean="0"/>
              <a:t>Suivi des écarts entre le compteur général et la somme des compteurs divisionnaires notamment dans les immeubles SRU.</a:t>
            </a:r>
          </a:p>
        </p:txBody>
      </p:sp>
      <p:sp>
        <p:nvSpPr>
          <p:cNvPr id="26" name="Rounded Rectangular Callout 25"/>
          <p:cNvSpPr/>
          <p:nvPr/>
        </p:nvSpPr>
        <p:spPr bwMode="auto">
          <a:xfrm>
            <a:off x="584279" y="1614790"/>
            <a:ext cx="3909899" cy="5001909"/>
          </a:xfrm>
          <a:prstGeom prst="wedgeRoundRectCallout">
            <a:avLst>
              <a:gd name="adj1" fmla="val 58562"/>
              <a:gd name="adj2" fmla="val -2584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AU" sz="2400" u="sng" dirty="0" err="1" smtClean="0">
                <a:solidFill>
                  <a:srgbClr val="C00000"/>
                </a:solidFill>
              </a:rPr>
              <a:t>Aurillac</a:t>
            </a:r>
            <a:endParaRPr lang="en-AU" sz="2400" u="sng" dirty="0" smtClean="0">
              <a:solidFill>
                <a:srgbClr val="C00000"/>
              </a:solidFill>
            </a:endParaRPr>
          </a:p>
          <a:p>
            <a:pPr algn="l"/>
            <a:endParaRPr lang="en-AU" sz="2400" u="sng" dirty="0" smtClean="0">
              <a:solidFill>
                <a:srgbClr val="C00000"/>
              </a:solidFill>
            </a:endParaRPr>
          </a:p>
          <a:p>
            <a:pPr algn="l"/>
            <a:r>
              <a:rPr lang="en-AU" b="0" dirty="0" err="1" smtClean="0">
                <a:solidFill>
                  <a:schemeClr val="tx1"/>
                </a:solidFill>
              </a:rPr>
              <a:t>Abonnés</a:t>
            </a:r>
            <a:r>
              <a:rPr lang="en-AU" b="0" dirty="0" smtClean="0">
                <a:solidFill>
                  <a:schemeClr val="tx1"/>
                </a:solidFill>
              </a:rPr>
              <a:t> : 22.000</a:t>
            </a:r>
          </a:p>
          <a:p>
            <a:pPr algn="l"/>
            <a:r>
              <a:rPr lang="en-AU" b="0" dirty="0" err="1" smtClean="0">
                <a:solidFill>
                  <a:schemeClr val="tx1"/>
                </a:solidFill>
              </a:rPr>
              <a:t>Compteurs</a:t>
            </a:r>
            <a:r>
              <a:rPr lang="en-AU" b="0" dirty="0" smtClean="0">
                <a:solidFill>
                  <a:schemeClr val="tx1"/>
                </a:solidFill>
              </a:rPr>
              <a:t> </a:t>
            </a:r>
            <a:r>
              <a:rPr lang="en-AU" b="0" dirty="0" err="1" smtClean="0">
                <a:solidFill>
                  <a:schemeClr val="tx1"/>
                </a:solidFill>
              </a:rPr>
              <a:t>équipés</a:t>
            </a:r>
            <a:r>
              <a:rPr lang="en-AU" b="0" dirty="0" smtClean="0">
                <a:solidFill>
                  <a:schemeClr val="tx1"/>
                </a:solidFill>
              </a:rPr>
              <a:t> : </a:t>
            </a:r>
            <a:r>
              <a:rPr lang="fr-FR" b="0" dirty="0" smtClean="0">
                <a:solidFill>
                  <a:schemeClr val="tx1"/>
                </a:solidFill>
              </a:rPr>
              <a:t>37</a:t>
            </a:r>
          </a:p>
          <a:p>
            <a:pPr marL="228600" indent="-228600" algn="l" eaLnBrk="0" hangingPunct="0">
              <a:buClr>
                <a:srgbClr val="34AAB4"/>
              </a:buClr>
            </a:pPr>
            <a:r>
              <a:rPr lang="fr-FR" b="0" dirty="0" smtClean="0">
                <a:solidFill>
                  <a:schemeClr val="tx1"/>
                </a:solidFill>
              </a:rPr>
              <a:t>5 </a:t>
            </a:r>
            <a:r>
              <a:rPr lang="fr-FR" b="0" dirty="0" err="1" smtClean="0">
                <a:solidFill>
                  <a:schemeClr val="tx1"/>
                </a:solidFill>
              </a:rPr>
              <a:t>micro-réseaux</a:t>
            </a:r>
            <a:endParaRPr lang="fr-FR" b="0" dirty="0" smtClean="0">
              <a:solidFill>
                <a:schemeClr val="tx1"/>
              </a:solidFill>
            </a:endParaRPr>
          </a:p>
          <a:p>
            <a:pPr marL="228600" indent="-228600" algn="l" eaLnBrk="0" hangingPunct="0">
              <a:buClr>
                <a:srgbClr val="34AAB4"/>
              </a:buClr>
            </a:pPr>
            <a:r>
              <a:rPr lang="fr-FR" b="0" dirty="0" smtClean="0">
                <a:solidFill>
                  <a:schemeClr val="tx1"/>
                </a:solidFill>
              </a:rPr>
              <a:t>Type de compteurs :</a:t>
            </a:r>
          </a:p>
          <a:p>
            <a:pPr marL="228600" indent="-228600" algn="l" eaLnBrk="0" hangingPunct="0"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5 compteurs généraux : </a:t>
            </a:r>
          </a:p>
          <a:p>
            <a:pPr marL="685800" lvl="1" indent="-228600" algn="l" eaLnBrk="0" hangingPunct="0"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2x </a:t>
            </a:r>
            <a:r>
              <a:rPr lang="fr-FR" b="0" dirty="0" err="1" smtClean="0">
                <a:solidFill>
                  <a:schemeClr val="tx1"/>
                </a:solidFill>
              </a:rPr>
              <a:t>Flodis</a:t>
            </a:r>
            <a:r>
              <a:rPr lang="fr-FR" b="0" dirty="0" smtClean="0">
                <a:solidFill>
                  <a:schemeClr val="tx1"/>
                </a:solidFill>
              </a:rPr>
              <a:t> DN32</a:t>
            </a:r>
          </a:p>
          <a:p>
            <a:pPr marL="685800" lvl="1" indent="-228600" algn="l" eaLnBrk="0" hangingPunct="0">
              <a:buClr>
                <a:schemeClr val="tx2"/>
              </a:buClr>
              <a:buFontTx/>
              <a:buChar char="-"/>
            </a:pPr>
            <a:r>
              <a:rPr lang="fr-FR" b="0" dirty="0" err="1" smtClean="0">
                <a:solidFill>
                  <a:schemeClr val="tx1"/>
                </a:solidFill>
              </a:rPr>
              <a:t>Aquadis</a:t>
            </a:r>
            <a:r>
              <a:rPr lang="fr-FR" b="0" dirty="0" smtClean="0">
                <a:solidFill>
                  <a:schemeClr val="tx1"/>
                </a:solidFill>
              </a:rPr>
              <a:t> DN40</a:t>
            </a:r>
          </a:p>
          <a:p>
            <a:pPr marL="685800" lvl="1" indent="-228600" algn="l" eaLnBrk="0" hangingPunct="0">
              <a:buClr>
                <a:schemeClr val="tx2"/>
              </a:buClr>
              <a:buFontTx/>
              <a:buChar char="-"/>
            </a:pPr>
            <a:r>
              <a:rPr lang="fr-FR" b="0" dirty="0" err="1" smtClean="0">
                <a:solidFill>
                  <a:schemeClr val="tx1"/>
                </a:solidFill>
              </a:rPr>
              <a:t>Aquadis</a:t>
            </a:r>
            <a:r>
              <a:rPr lang="fr-FR" b="0" dirty="0" smtClean="0">
                <a:solidFill>
                  <a:schemeClr val="tx1"/>
                </a:solidFill>
              </a:rPr>
              <a:t>+ DN15</a:t>
            </a:r>
          </a:p>
          <a:p>
            <a:pPr marL="685800" lvl="1" indent="-228600" algn="l" eaLnBrk="0" hangingPunct="0">
              <a:buClr>
                <a:schemeClr val="tx2"/>
              </a:buClr>
              <a:buFontTx/>
              <a:buChar char="-"/>
            </a:pPr>
            <a:r>
              <a:rPr lang="fr-FR" b="0" dirty="0" err="1" smtClean="0">
                <a:solidFill>
                  <a:schemeClr val="tx1"/>
                </a:solidFill>
              </a:rPr>
              <a:t>Aquadis</a:t>
            </a:r>
            <a:r>
              <a:rPr lang="fr-FR" b="0" dirty="0" smtClean="0">
                <a:solidFill>
                  <a:schemeClr val="tx1"/>
                </a:solidFill>
              </a:rPr>
              <a:t>+ DN15</a:t>
            </a:r>
          </a:p>
          <a:p>
            <a:pPr marL="228600" indent="-228600" algn="l" eaLnBrk="0" hangingPunct="0"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Divisionnaires : </a:t>
            </a:r>
            <a:r>
              <a:rPr lang="fr-FR" b="0" dirty="0" err="1" smtClean="0">
                <a:solidFill>
                  <a:schemeClr val="tx1"/>
                </a:solidFill>
              </a:rPr>
              <a:t>Aquadis</a:t>
            </a:r>
            <a:r>
              <a:rPr lang="fr-FR" b="0" dirty="0" smtClean="0">
                <a:solidFill>
                  <a:schemeClr val="tx1"/>
                </a:solidFill>
              </a:rPr>
              <a:t>+ DN15</a:t>
            </a:r>
          </a:p>
          <a:p>
            <a:pPr marL="685800" lvl="1" indent="-228600" algn="l" eaLnBrk="0" hangingPunct="0"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Logements</a:t>
            </a:r>
          </a:p>
          <a:p>
            <a:pPr marL="685800" lvl="1" indent="-228600" algn="l" eaLnBrk="0" hangingPunct="0"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Local poubelle</a:t>
            </a:r>
          </a:p>
          <a:p>
            <a:pPr marL="685800" lvl="1" indent="-228600" algn="l" eaLnBrk="0" hangingPunct="0">
              <a:buClr>
                <a:schemeClr val="tx2"/>
              </a:buClr>
              <a:buFontTx/>
              <a:buChar char="-"/>
            </a:pPr>
            <a:r>
              <a:rPr lang="fr-FR" b="0" dirty="0" smtClean="0">
                <a:solidFill>
                  <a:schemeClr val="tx1"/>
                </a:solidFill>
              </a:rPr>
              <a:t>Maisons individuelles</a:t>
            </a:r>
          </a:p>
          <a:p>
            <a:pPr marL="685800" lvl="1" indent="-228600" algn="l" eaLnBrk="0" hangingPunct="0">
              <a:buClr>
                <a:srgbClr val="34AAB4"/>
              </a:buClr>
              <a:buFontTx/>
              <a:buChar char="-"/>
            </a:pPr>
            <a:endParaRPr lang="fr-FR" dirty="0" smtClean="0">
              <a:solidFill>
                <a:schemeClr val="tx1"/>
              </a:solidFill>
            </a:endParaRPr>
          </a:p>
          <a:p>
            <a:pPr marL="6350" indent="-6350" algn="l" eaLnBrk="0" hangingPunct="0">
              <a:buClr>
                <a:srgbClr val="34AAB4"/>
              </a:buClr>
            </a:pPr>
            <a:endParaRPr lang="fr-FR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72" y="911476"/>
            <a:ext cx="8229600" cy="695325"/>
          </a:xfrm>
        </p:spPr>
        <p:txBody>
          <a:bodyPr/>
          <a:lstStyle/>
          <a:p>
            <a:r>
              <a:rPr lang="en-AU" dirty="0" smtClean="0"/>
              <a:t>Retour </a:t>
            </a:r>
            <a:r>
              <a:rPr lang="en-AU" dirty="0" err="1" smtClean="0"/>
              <a:t>d’expérience</a:t>
            </a:r>
            <a:r>
              <a:rPr lang="en-AU" dirty="0" smtClean="0"/>
              <a:t> : </a:t>
            </a:r>
            <a:r>
              <a:rPr lang="en-AU" dirty="0" err="1" smtClean="0"/>
              <a:t>Aurillac</a:t>
            </a:r>
            <a:endParaRPr lang="en-AU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72094" y="1594781"/>
            <a:ext cx="8238392" cy="514446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sz="2000" dirty="0" smtClean="0"/>
              <a:t>Sites d’étude</a:t>
            </a:r>
          </a:p>
          <a:p>
            <a:pPr lvl="1">
              <a:lnSpc>
                <a:spcPct val="80000"/>
              </a:lnSpc>
            </a:pPr>
            <a:r>
              <a:rPr lang="fr-FR" sz="1800" dirty="0" smtClean="0"/>
              <a:t>Site #1 : FESQ</a:t>
            </a:r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 général : </a:t>
            </a:r>
            <a:r>
              <a:rPr lang="fr-FR" sz="1400" dirty="0" err="1" smtClean="0"/>
              <a:t>Aquadis</a:t>
            </a:r>
            <a:r>
              <a:rPr lang="fr-FR" sz="1400" dirty="0" smtClean="0"/>
              <a:t>+ DN15 2009</a:t>
            </a:r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Compteurs divisionnaires : 4 x </a:t>
            </a:r>
            <a:r>
              <a:rPr lang="fr-FR" sz="1400" dirty="0" err="1" smtClean="0"/>
              <a:t>Aquadis</a:t>
            </a:r>
            <a:r>
              <a:rPr lang="fr-FR" sz="1400" dirty="0" smtClean="0"/>
              <a:t>+ DN15 2009/2011 – Immeuble collectif SRU</a:t>
            </a:r>
          </a:p>
          <a:p>
            <a:pPr lvl="2">
              <a:lnSpc>
                <a:spcPct val="80000"/>
              </a:lnSpc>
            </a:pPr>
            <a:endParaRPr lang="fr-FR" sz="1400" dirty="0" smtClean="0"/>
          </a:p>
          <a:p>
            <a:pPr lvl="1">
              <a:lnSpc>
                <a:spcPct val="80000"/>
              </a:lnSpc>
            </a:pPr>
            <a:r>
              <a:rPr lang="fr-FR" sz="1800" dirty="0" smtClean="0"/>
              <a:t>Site #2 : CABANNES</a:t>
            </a:r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 général de pied d’immeuble : </a:t>
            </a:r>
            <a:r>
              <a:rPr lang="fr-FR" sz="1400" dirty="0" err="1" smtClean="0"/>
              <a:t>Flodis</a:t>
            </a:r>
            <a:r>
              <a:rPr lang="fr-FR" sz="1400" dirty="0" smtClean="0"/>
              <a:t> DN32 2006</a:t>
            </a:r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Compteurs divisionnaires : 8 x </a:t>
            </a:r>
            <a:r>
              <a:rPr lang="fr-FR" sz="1400" dirty="0" err="1" smtClean="0"/>
              <a:t>Aquadis</a:t>
            </a:r>
            <a:r>
              <a:rPr lang="fr-FR" sz="1400" dirty="0" smtClean="0"/>
              <a:t>+ DN15 2006/2007 – Immeuble collectif SRU</a:t>
            </a:r>
          </a:p>
          <a:p>
            <a:pPr lvl="2">
              <a:lnSpc>
                <a:spcPct val="80000"/>
              </a:lnSpc>
            </a:pPr>
            <a:endParaRPr lang="fr-FR" sz="1400" dirty="0" smtClean="0"/>
          </a:p>
          <a:p>
            <a:pPr lvl="1">
              <a:lnSpc>
                <a:spcPct val="80000"/>
              </a:lnSpc>
            </a:pPr>
            <a:r>
              <a:rPr lang="fr-FR" sz="1800" dirty="0" smtClean="0"/>
              <a:t>Site #3 : PATAY</a:t>
            </a:r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 général de pied d’immeuble : </a:t>
            </a:r>
            <a:r>
              <a:rPr lang="fr-FR" sz="1400" dirty="0" err="1" smtClean="0"/>
              <a:t>Aquadis</a:t>
            </a:r>
            <a:r>
              <a:rPr lang="fr-FR" sz="1400" dirty="0" smtClean="0"/>
              <a:t> DN30 2009</a:t>
            </a:r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Compteurs divisionnaires : 12 x </a:t>
            </a:r>
            <a:r>
              <a:rPr lang="fr-FR" sz="1400" dirty="0" err="1" smtClean="0"/>
              <a:t>Aquadis</a:t>
            </a:r>
            <a:r>
              <a:rPr lang="fr-FR" sz="1400" dirty="0" smtClean="0"/>
              <a:t>+ DN15 2009 – Immeuble collectif SRU</a:t>
            </a:r>
          </a:p>
          <a:p>
            <a:pPr lvl="2">
              <a:lnSpc>
                <a:spcPct val="80000"/>
              </a:lnSpc>
            </a:pPr>
            <a:endParaRPr lang="fr-FR" sz="1400" dirty="0" smtClean="0"/>
          </a:p>
          <a:p>
            <a:pPr lvl="1">
              <a:lnSpc>
                <a:spcPct val="80000"/>
              </a:lnSpc>
            </a:pPr>
            <a:r>
              <a:rPr lang="fr-FR" sz="1800" dirty="0" smtClean="0"/>
              <a:t>Site #4 : AUBRAC</a:t>
            </a:r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 général de sectorisation : </a:t>
            </a:r>
            <a:r>
              <a:rPr lang="fr-FR" sz="1400" dirty="0" err="1" smtClean="0"/>
              <a:t>Aquadis</a:t>
            </a:r>
            <a:r>
              <a:rPr lang="fr-FR" sz="1400" dirty="0" smtClean="0"/>
              <a:t> DN40 2010 en remplacement d’un DN40 </a:t>
            </a:r>
            <a:r>
              <a:rPr lang="fr-FR" sz="1400" dirty="0" err="1" smtClean="0"/>
              <a:t>Sensus</a:t>
            </a:r>
            <a:endParaRPr lang="fr-FR" sz="1400" dirty="0" smtClean="0"/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Compteurs divisionnaires : 4 x </a:t>
            </a:r>
            <a:r>
              <a:rPr lang="fr-FR" sz="1400" dirty="0" err="1" smtClean="0"/>
              <a:t>Aquadis</a:t>
            </a:r>
            <a:r>
              <a:rPr lang="fr-FR" sz="1400" dirty="0" smtClean="0"/>
              <a:t>+ DN15 2006, 2007 &amp; 2011 – Lotissement de maisons individuelles</a:t>
            </a:r>
          </a:p>
          <a:p>
            <a:pPr lvl="2">
              <a:lnSpc>
                <a:spcPct val="80000"/>
              </a:lnSpc>
            </a:pPr>
            <a:endParaRPr lang="fr-FR" sz="1400" dirty="0" smtClean="0"/>
          </a:p>
          <a:p>
            <a:pPr lvl="1">
              <a:lnSpc>
                <a:spcPct val="80000"/>
              </a:lnSpc>
            </a:pPr>
            <a:r>
              <a:rPr lang="fr-FR" sz="1800" dirty="0" smtClean="0"/>
              <a:t>Site #5 : CARNEJAC</a:t>
            </a:r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 général de sectorisation : </a:t>
            </a:r>
            <a:r>
              <a:rPr lang="fr-FR" sz="1400" dirty="0" err="1" smtClean="0"/>
              <a:t>Aquadis</a:t>
            </a:r>
            <a:r>
              <a:rPr lang="fr-FR" sz="1400" dirty="0" smtClean="0"/>
              <a:t>+ DN15 2010</a:t>
            </a:r>
          </a:p>
          <a:p>
            <a:pPr lvl="2">
              <a:lnSpc>
                <a:spcPct val="80000"/>
              </a:lnSpc>
            </a:pPr>
            <a:r>
              <a:rPr lang="fr-FR" sz="1400" dirty="0" smtClean="0"/>
              <a:t>Compteurs divisionnaires : 4 x </a:t>
            </a:r>
            <a:r>
              <a:rPr lang="fr-FR" sz="1400" dirty="0" err="1" smtClean="0"/>
              <a:t>Aquadis</a:t>
            </a:r>
            <a:r>
              <a:rPr lang="fr-FR" sz="1400" dirty="0" smtClean="0"/>
              <a:t>+ DN15 2007 – Lotissement de maisons individuelles</a:t>
            </a:r>
          </a:p>
          <a:p>
            <a:pPr lvl="1">
              <a:lnSpc>
                <a:spcPct val="80000"/>
              </a:lnSpc>
            </a:pPr>
            <a:endParaRPr lang="fr-FR" dirty="0" smtClean="0"/>
          </a:p>
          <a:p>
            <a:pPr lvl="1">
              <a:lnSpc>
                <a:spcPct val="80000"/>
              </a:lnSpc>
            </a:pPr>
            <a:endParaRPr lang="fr-FR" dirty="0" smtClean="0"/>
          </a:p>
          <a:p>
            <a:pPr lvl="1">
              <a:lnSpc>
                <a:spcPct val="80000"/>
              </a:lnSpc>
            </a:pPr>
            <a:endParaRPr lang="fr-FR" dirty="0" smtClean="0"/>
          </a:p>
          <a:p>
            <a:pPr lvl="1">
              <a:lnSpc>
                <a:spcPct val="80000"/>
              </a:lnSpc>
            </a:pPr>
            <a:endParaRPr lang="fr-FR" dirty="0" smtClean="0"/>
          </a:p>
          <a:p>
            <a:pPr lvl="1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950" y="911476"/>
            <a:ext cx="8229600" cy="695325"/>
          </a:xfrm>
        </p:spPr>
        <p:txBody>
          <a:bodyPr/>
          <a:lstStyle/>
          <a:p>
            <a:r>
              <a:rPr lang="en-AU" dirty="0" smtClean="0"/>
              <a:t>Retour </a:t>
            </a:r>
            <a:r>
              <a:rPr lang="en-AU" dirty="0" err="1" smtClean="0"/>
              <a:t>d’expérience</a:t>
            </a:r>
            <a:r>
              <a:rPr lang="en-AU" dirty="0" smtClean="0"/>
              <a:t> : </a:t>
            </a:r>
            <a:r>
              <a:rPr lang="en-AU" dirty="0" err="1" smtClean="0"/>
              <a:t>Aurillac</a:t>
            </a:r>
            <a:endParaRPr lang="en-AU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33183" y="1624631"/>
            <a:ext cx="8238392" cy="4654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sz="1800" dirty="0" smtClean="0"/>
              <a:t>Premiers résultats (sur 27 jours d’analyse)</a:t>
            </a:r>
          </a:p>
          <a:p>
            <a:pPr lvl="1">
              <a:lnSpc>
                <a:spcPct val="80000"/>
              </a:lnSpc>
            </a:pPr>
            <a:endParaRPr lang="fr-FR" dirty="0" smtClean="0"/>
          </a:p>
          <a:p>
            <a:pPr lvl="1">
              <a:lnSpc>
                <a:spcPct val="80000"/>
              </a:lnSpc>
            </a:pPr>
            <a:endParaRPr lang="fr-FR" dirty="0" smtClean="0"/>
          </a:p>
          <a:p>
            <a:pPr lvl="1">
              <a:lnSpc>
                <a:spcPct val="80000"/>
              </a:lnSpc>
            </a:pPr>
            <a:endParaRPr lang="fr-FR" dirty="0" smtClean="0"/>
          </a:p>
          <a:p>
            <a:pPr lvl="1">
              <a:lnSpc>
                <a:spcPct val="80000"/>
              </a:lnSpc>
            </a:pPr>
            <a:endParaRPr lang="fr-FR" dirty="0" smtClean="0"/>
          </a:p>
          <a:p>
            <a:pPr lvl="1"/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300418" y="2105231"/>
          <a:ext cx="8483364" cy="440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885"/>
                <a:gridCol w="1632223"/>
                <a:gridCol w="1174013"/>
                <a:gridCol w="1538362"/>
                <a:gridCol w="1862228"/>
                <a:gridCol w="836653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100" dirty="0" smtClean="0">
                          <a:latin typeface="Calibri"/>
                          <a:cs typeface="Calibri"/>
                        </a:rPr>
                        <a:t>Site</a:t>
                      </a:r>
                      <a:endParaRPr lang="fr-FR" sz="1100" dirty="0">
                        <a:latin typeface="Calibri"/>
                        <a:cs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Perte</a:t>
                      </a:r>
                      <a:endParaRPr lang="fr-FR" sz="1100" dirty="0">
                        <a:latin typeface="Calibri"/>
                        <a:cs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Pic max</a:t>
                      </a:r>
                      <a:endParaRPr lang="fr-FR" sz="1100" dirty="0">
                        <a:latin typeface="Calibri"/>
                        <a:cs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Volume dessous</a:t>
                      </a:r>
                      <a:endParaRPr lang="fr-FR" sz="1100" dirty="0">
                        <a:latin typeface="Calibri"/>
                        <a:cs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Fuite</a:t>
                      </a:r>
                      <a:endParaRPr lang="fr-FR" sz="1100" dirty="0">
                        <a:latin typeface="Calibri"/>
                        <a:cs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Volume dessus</a:t>
                      </a:r>
                      <a:endParaRPr lang="fr-FR" sz="1100" dirty="0">
                        <a:latin typeface="Calibri"/>
                        <a:cs typeface="Calibri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100" b="1" u="sng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N°1 – </a:t>
                      </a:r>
                      <a:r>
                        <a:rPr lang="fr-FR" sz="1100" b="1" u="sng" kern="1200" dirty="0" err="1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Fesq</a:t>
                      </a:r>
                      <a:endParaRPr lang="fr-FR" sz="1100" b="1" u="sng" kern="1200" dirty="0" smtClean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 : </a:t>
                      </a:r>
                      <a:r>
                        <a:rPr lang="fr-FR" sz="1100" dirty="0" err="1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Aquadis</a:t>
                      </a: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+DN15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Dx4 : </a:t>
                      </a:r>
                      <a:r>
                        <a:rPr lang="fr-FR" sz="1100" dirty="0" err="1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Aquadis</a:t>
                      </a: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+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Collectif SRU</a:t>
                      </a: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-0,38%</a:t>
                      </a:r>
                    </a:p>
                    <a:p>
                      <a:pPr algn="ctr"/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2,64%</a:t>
                      </a:r>
                    </a:p>
                    <a:p>
                      <a:pPr algn="ctr"/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fr-FR" sz="1100" b="1" baseline="0" dirty="0" smtClean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32,51%</a:t>
                      </a:r>
                    </a:p>
                    <a:p>
                      <a:pPr algn="ctr"/>
                      <a:r>
                        <a:rPr lang="fr-FR" sz="1100" b="1" baseline="0" dirty="0" smtClean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Suspicion de piquage non compté (2j)</a:t>
                      </a:r>
                      <a:endParaRPr lang="fr-FR" sz="1100" b="1" dirty="0" smtClean="0">
                        <a:solidFill>
                          <a:srgbClr val="FF0000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 : 1,14m3/h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 : 6,08%</a:t>
                      </a: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Non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0%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b="1" u="sng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N°2 – </a:t>
                      </a:r>
                      <a:r>
                        <a:rPr lang="fr-FR" sz="1100" b="1" u="sng" dirty="0" err="1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Cabannes</a:t>
                      </a:r>
                      <a:endParaRPr lang="fr-FR" sz="1100" b="1" u="sng" dirty="0" smtClean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  <a:p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 : </a:t>
                      </a:r>
                      <a:r>
                        <a:rPr lang="fr-FR" sz="1100" dirty="0" err="1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Flodis</a:t>
                      </a: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DN32</a:t>
                      </a:r>
                    </a:p>
                    <a:p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Dx8 : </a:t>
                      </a:r>
                      <a:r>
                        <a:rPr lang="fr-FR" sz="1100" dirty="0" err="1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Aquadis</a:t>
                      </a: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+</a:t>
                      </a:r>
                    </a:p>
                    <a:p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Collectif SRU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6,46%</a:t>
                      </a:r>
                    </a:p>
                    <a:p>
                      <a:pPr algn="ctr"/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6,97% </a:t>
                      </a:r>
                    </a:p>
                    <a:p>
                      <a:pPr algn="ctr"/>
                      <a:r>
                        <a:rPr lang="fr-FR" sz="1100" b="0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7,51%</a:t>
                      </a:r>
                      <a:endParaRPr lang="fr-FR" sz="1100" b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lang="fr-FR" sz="1100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: </a:t>
                      </a:r>
                      <a:r>
                        <a:rPr lang="fr-FR" sz="1100" b="1" baseline="0" dirty="0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1,8</a:t>
                      </a:r>
                      <a:r>
                        <a:rPr lang="fr-FR" sz="1100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m3/h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baseline="0" dirty="0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A surveiller</a:t>
                      </a:r>
                      <a:endParaRPr lang="fr-FR" sz="1100" b="1" dirty="0" smtClean="0">
                        <a:solidFill>
                          <a:srgbClr val="C00000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 smtClean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 : 11,44%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baseline="0" dirty="0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A surveiller</a:t>
                      </a:r>
                      <a:endParaRPr lang="fr-FR" sz="1100" b="1" dirty="0" smtClean="0">
                        <a:solidFill>
                          <a:srgbClr val="C00000"/>
                        </a:solidFill>
                        <a:latin typeface="Calibri"/>
                        <a:cs typeface="Calibri"/>
                      </a:endParaRPr>
                    </a:p>
                    <a:p>
                      <a:pPr algn="ctr"/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Non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0%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b="1" u="sng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N°3 – Patay</a:t>
                      </a:r>
                    </a:p>
                    <a:p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 : </a:t>
                      </a:r>
                      <a:r>
                        <a:rPr lang="fr-FR" sz="1100" dirty="0" err="1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Aquadis</a:t>
                      </a: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DN30</a:t>
                      </a:r>
                    </a:p>
                    <a:p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Dx12 : </a:t>
                      </a:r>
                      <a:r>
                        <a:rPr lang="fr-FR" sz="1100" dirty="0" err="1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Aquadis</a:t>
                      </a:r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+</a:t>
                      </a:r>
                    </a:p>
                    <a:p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Collectif SRU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3,21%</a:t>
                      </a:r>
                    </a:p>
                    <a:p>
                      <a:pPr algn="ctr"/>
                      <a:r>
                        <a:rPr lang="fr-FR" sz="1100" b="1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3,91% </a:t>
                      </a:r>
                    </a:p>
                    <a:p>
                      <a:pPr algn="ctr"/>
                      <a:r>
                        <a:rPr lang="fr-FR" sz="1100" b="0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4</a:t>
                      </a:r>
                      <a:r>
                        <a:rPr lang="fr-FR" sz="1100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,98%</a:t>
                      </a:r>
                      <a:endParaRPr lang="fr-FR" sz="1100" dirty="0" smtClean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lang="fr-FR" sz="1100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:</a:t>
                      </a:r>
                      <a:r>
                        <a:rPr lang="fr-FR" sz="1100" baseline="0" dirty="0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fr-FR" sz="1100" b="1" baseline="0" dirty="0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1,5</a:t>
                      </a:r>
                      <a:r>
                        <a:rPr lang="fr-FR" sz="1100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m3/h</a:t>
                      </a:r>
                    </a:p>
                    <a:p>
                      <a:pPr algn="ctr"/>
                      <a:r>
                        <a:rPr lang="fr-FR" sz="1100" b="1" baseline="0" dirty="0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A surveiller</a:t>
                      </a:r>
                      <a:endParaRPr lang="fr-FR" sz="1100" b="1" dirty="0">
                        <a:solidFill>
                          <a:srgbClr val="C00000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 : 15,55%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baseline="0" dirty="0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A surveiller</a:t>
                      </a:r>
                      <a:endParaRPr lang="fr-FR" sz="1100" b="1" dirty="0" smtClean="0">
                        <a:solidFill>
                          <a:srgbClr val="C00000"/>
                        </a:solidFill>
                        <a:latin typeface="Calibri"/>
                        <a:cs typeface="Calibri"/>
                      </a:endParaRPr>
                    </a:p>
                    <a:p>
                      <a:pPr algn="ctr"/>
                      <a:r>
                        <a:rPr lang="fr-FR" sz="1100" b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 divisionnaires</a:t>
                      </a:r>
                      <a:r>
                        <a:rPr lang="fr-FR" sz="1100" b="0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fr-FR" sz="1100" b="0" baseline="0" dirty="0" err="1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sur-dimensionnés</a:t>
                      </a:r>
                      <a:r>
                        <a:rPr lang="fr-FR" sz="1100" b="0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!</a:t>
                      </a:r>
                      <a:endParaRPr lang="fr-FR" sz="1100" b="0" dirty="0" smtClean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Non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0%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b="1" u="sng" dirty="0" smtClean="0">
                          <a:latin typeface="Calibri"/>
                          <a:cs typeface="Calibri"/>
                        </a:rPr>
                        <a:t>N°4</a:t>
                      </a:r>
                      <a:r>
                        <a:rPr lang="fr-FR" sz="1100" b="1" u="sng" baseline="0" dirty="0" smtClean="0">
                          <a:latin typeface="Calibri"/>
                          <a:cs typeface="Calibri"/>
                        </a:rPr>
                        <a:t> – Aubrac</a:t>
                      </a:r>
                    </a:p>
                    <a:p>
                      <a:r>
                        <a:rPr lang="fr-FR" sz="1100" baseline="0" dirty="0" smtClean="0">
                          <a:latin typeface="Calibri"/>
                          <a:cs typeface="Calibri"/>
                        </a:rPr>
                        <a:t>G : </a:t>
                      </a:r>
                      <a:r>
                        <a:rPr lang="fr-FR" sz="1100" baseline="0" dirty="0" err="1" smtClean="0">
                          <a:latin typeface="Calibri"/>
                          <a:cs typeface="Calibri"/>
                        </a:rPr>
                        <a:t>Aquadis</a:t>
                      </a:r>
                      <a:r>
                        <a:rPr lang="fr-FR" sz="1100" baseline="0" dirty="0" smtClean="0">
                          <a:latin typeface="Calibri"/>
                          <a:cs typeface="Calibri"/>
                        </a:rPr>
                        <a:t> DN40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latin typeface="Calibri"/>
                          <a:cs typeface="Calibri"/>
                        </a:rPr>
                        <a:t>Dx4 : </a:t>
                      </a:r>
                      <a:r>
                        <a:rPr lang="fr-FR" sz="1100" dirty="0" err="1" smtClean="0">
                          <a:latin typeface="Calibri"/>
                          <a:cs typeface="Calibri"/>
                        </a:rPr>
                        <a:t>Aquadis</a:t>
                      </a:r>
                      <a:r>
                        <a:rPr lang="fr-FR" sz="1100" dirty="0" smtClean="0">
                          <a:latin typeface="Calibri"/>
                          <a:cs typeface="Calibri"/>
                        </a:rPr>
                        <a:t>+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latin typeface="Calibri"/>
                          <a:cs typeface="Calibri"/>
                        </a:rPr>
                        <a:t>Maison</a:t>
                      </a:r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-0,14%</a:t>
                      </a:r>
                    </a:p>
                    <a:p>
                      <a:pPr algn="ctr"/>
                      <a:r>
                        <a:rPr lang="fr-FR" sz="1100" b="1" baseline="0" dirty="0" smtClean="0">
                          <a:latin typeface="Calibri"/>
                          <a:cs typeface="Calibri"/>
                        </a:rPr>
                        <a:t>0,32%</a:t>
                      </a:r>
                    </a:p>
                    <a:p>
                      <a:pPr algn="ctr"/>
                      <a:r>
                        <a:rPr lang="fr-FR" sz="1100" baseline="0" dirty="0" smtClean="0">
                          <a:latin typeface="Calibri"/>
                          <a:cs typeface="Calibri"/>
                        </a:rPr>
                        <a:t>0,83%</a:t>
                      </a:r>
                      <a:endParaRPr lang="fr-FR" sz="1100" dirty="0" smtClean="0"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G : 2,76m3/h </a:t>
                      </a:r>
                      <a:endParaRPr lang="fr-FR" sz="1100" dirty="0"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G : 24,4%</a:t>
                      </a:r>
                    </a:p>
                    <a:p>
                      <a:pPr algn="ctr"/>
                      <a:r>
                        <a:rPr lang="fr-FR" sz="1100" b="1" dirty="0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Sur-</a:t>
                      </a:r>
                      <a:r>
                        <a:rPr lang="fr-FR" sz="1100" b="1" dirty="0" err="1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dimension</a:t>
                      </a:r>
                      <a:r>
                        <a:rPr lang="fr-FR" sz="1100" b="1" baseline="30000" dirty="0" err="1" smtClean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t</a:t>
                      </a:r>
                      <a:endParaRPr lang="fr-FR" sz="1100" b="1" baseline="30000" dirty="0" smtClean="0">
                        <a:solidFill>
                          <a:srgbClr val="C00000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Indétectable</a:t>
                      </a:r>
                      <a:r>
                        <a:rPr lang="fr-FR" sz="1100" baseline="0" dirty="0" smtClean="0">
                          <a:latin typeface="Calibri"/>
                          <a:cs typeface="Calibri"/>
                        </a:rPr>
                        <a:t> en raison du </a:t>
                      </a:r>
                      <a:r>
                        <a:rPr lang="fr-FR" sz="1100" baseline="0" dirty="0" err="1" smtClean="0">
                          <a:latin typeface="Calibri"/>
                          <a:cs typeface="Calibri"/>
                        </a:rPr>
                        <a:t>sur-dimensionnement</a:t>
                      </a:r>
                      <a:endParaRPr lang="fr-FR" sz="1100" dirty="0" smtClean="0"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0%</a:t>
                      </a:r>
                      <a:endParaRPr lang="fr-FR" sz="1100" dirty="0"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b="1" u="sng" dirty="0" smtClean="0">
                          <a:latin typeface="Calibri"/>
                          <a:cs typeface="Calibri"/>
                        </a:rPr>
                        <a:t>N°5 – </a:t>
                      </a:r>
                      <a:r>
                        <a:rPr lang="fr-FR" sz="1100" b="1" u="sng" dirty="0" err="1" smtClean="0">
                          <a:latin typeface="Calibri"/>
                          <a:cs typeface="Calibri"/>
                        </a:rPr>
                        <a:t>Carnejac</a:t>
                      </a:r>
                      <a:endParaRPr lang="fr-FR" sz="1100" b="1" u="sng" dirty="0" smtClean="0">
                        <a:latin typeface="Calibri"/>
                        <a:cs typeface="Calibri"/>
                      </a:endParaRPr>
                    </a:p>
                    <a:p>
                      <a:r>
                        <a:rPr lang="fr-FR" sz="1100" dirty="0" smtClean="0">
                          <a:latin typeface="Calibri"/>
                          <a:cs typeface="Calibri"/>
                        </a:rPr>
                        <a:t>G : </a:t>
                      </a:r>
                      <a:r>
                        <a:rPr lang="fr-FR" sz="1100" dirty="0" err="1" smtClean="0">
                          <a:latin typeface="Calibri"/>
                          <a:cs typeface="Calibri"/>
                        </a:rPr>
                        <a:t>Aquadis</a:t>
                      </a:r>
                      <a:r>
                        <a:rPr lang="fr-FR" sz="1100" dirty="0" smtClean="0">
                          <a:latin typeface="Calibri"/>
                          <a:cs typeface="Calibri"/>
                        </a:rPr>
                        <a:t>+DN15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latin typeface="Calibri"/>
                          <a:cs typeface="Calibri"/>
                        </a:rPr>
                        <a:t>Dx4 : </a:t>
                      </a:r>
                      <a:r>
                        <a:rPr lang="fr-FR" sz="1100" dirty="0" err="1" smtClean="0">
                          <a:latin typeface="Calibri"/>
                          <a:cs typeface="Calibri"/>
                        </a:rPr>
                        <a:t>Aquadis</a:t>
                      </a:r>
                      <a:r>
                        <a:rPr lang="fr-FR" sz="1100" dirty="0" smtClean="0">
                          <a:latin typeface="Calibri"/>
                          <a:cs typeface="Calibri"/>
                        </a:rPr>
                        <a:t>+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latin typeface="Calibri"/>
                          <a:cs typeface="Calibri"/>
                        </a:rPr>
                        <a:t>Maison </a:t>
                      </a: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0,10%</a:t>
                      </a:r>
                    </a:p>
                    <a:p>
                      <a:pPr algn="ctr"/>
                      <a:r>
                        <a:rPr lang="fr-FR" sz="1100" b="1" baseline="0" dirty="0" smtClean="0">
                          <a:latin typeface="Calibri"/>
                          <a:cs typeface="Calibri"/>
                        </a:rPr>
                        <a:t>0,59% </a:t>
                      </a:r>
                    </a:p>
                    <a:p>
                      <a:pPr algn="ctr"/>
                      <a:r>
                        <a:rPr lang="fr-FR" sz="1100" baseline="0" dirty="0" smtClean="0">
                          <a:latin typeface="Calibri"/>
                          <a:cs typeface="Calibri"/>
                        </a:rPr>
                        <a:t>1,38%</a:t>
                      </a:r>
                      <a:endParaRPr lang="fr-FR" sz="1100" dirty="0" smtClean="0"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latin typeface="Calibri"/>
                          <a:cs typeface="Calibri"/>
                        </a:rPr>
                        <a:t>G : 1,80m3/h</a:t>
                      </a: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G : &lt;1%</a:t>
                      </a: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Non</a:t>
                      </a: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 smtClean="0">
                          <a:latin typeface="Calibri"/>
                          <a:cs typeface="Calibri"/>
                        </a:rPr>
                        <a:t>0%</a:t>
                      </a:r>
                      <a:endParaRPr lang="fr-FR" sz="1100" dirty="0">
                        <a:latin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639763" y="1658938"/>
            <a:ext cx="8177212" cy="3933825"/>
            <a:chOff x="403" y="1045"/>
            <a:chExt cx="5151" cy="2478"/>
          </a:xfrm>
        </p:grpSpPr>
        <p:pic>
          <p:nvPicPr>
            <p:cNvPr id="8212" name="Picture 13" descr="cadra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81" y="1170"/>
              <a:ext cx="1226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213" name="Group 40"/>
            <p:cNvGrpSpPr>
              <a:grpSpLocks/>
            </p:cNvGrpSpPr>
            <p:nvPr/>
          </p:nvGrpSpPr>
          <p:grpSpPr bwMode="auto">
            <a:xfrm>
              <a:off x="403" y="1045"/>
              <a:ext cx="5151" cy="2478"/>
              <a:chOff x="403" y="1045"/>
              <a:chExt cx="5151" cy="2478"/>
            </a:xfrm>
          </p:grpSpPr>
          <p:sp>
            <p:nvSpPr>
              <p:cNvPr id="8214" name="Text Box 14"/>
              <p:cNvSpPr txBox="1">
                <a:spLocks noChangeArrowheads="1"/>
              </p:cNvSpPr>
              <p:nvPr/>
            </p:nvSpPr>
            <p:spPr bwMode="auto">
              <a:xfrm>
                <a:off x="3846" y="1422"/>
                <a:ext cx="63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 algn="l" eaLnBrk="0" hangingPunct="0"/>
                <a:r>
                  <a:rPr lang="fr-FR" sz="1400">
                    <a:latin typeface="Calibri" charset="0"/>
                  </a:rPr>
                  <a:t>3 bobines</a:t>
                </a:r>
              </a:p>
            </p:txBody>
          </p:sp>
          <p:sp>
            <p:nvSpPr>
              <p:cNvPr id="8215" name="Rectangle 15"/>
              <p:cNvSpPr>
                <a:spLocks noChangeArrowheads="1"/>
              </p:cNvSpPr>
              <p:nvPr/>
            </p:nvSpPr>
            <p:spPr bwMode="auto">
              <a:xfrm>
                <a:off x="403" y="3232"/>
                <a:ext cx="5151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 marL="381000" indent="-381000" algn="l" eaLnBrk="0" hangingPunct="0">
                  <a:lnSpc>
                    <a:spcPts val="2600"/>
                  </a:lnSpc>
                  <a:spcBef>
                    <a:spcPct val="5000"/>
                  </a:spcBef>
                  <a:buClr>
                    <a:srgbClr val="B3B73A"/>
                  </a:buClr>
                  <a:buFontTx/>
                  <a:buChar char="&gt;"/>
                </a:pPr>
                <a:r>
                  <a:rPr lang="fr-FR" sz="1600" dirty="0">
                    <a:latin typeface="Calibri" charset="0"/>
                  </a:rPr>
                  <a:t>La rotation de l’aiguille cible est détectée par les bobines du module </a:t>
                </a:r>
                <a:r>
                  <a:rPr lang="fr-FR" sz="1600" dirty="0" err="1">
                    <a:latin typeface="Calibri" charset="0"/>
                  </a:rPr>
                  <a:t>EverBlu</a:t>
                </a:r>
                <a:r>
                  <a:rPr lang="fr-FR" sz="1600" dirty="0">
                    <a:latin typeface="Calibri" charset="0"/>
                  </a:rPr>
                  <a:t> </a:t>
                </a:r>
                <a:r>
                  <a:rPr lang="fr-FR" sz="1600" dirty="0" err="1" smtClean="0">
                    <a:latin typeface="Calibri" charset="0"/>
                  </a:rPr>
                  <a:t>Cyble</a:t>
                </a:r>
                <a:r>
                  <a:rPr lang="fr-FR" sz="1600" dirty="0" smtClean="0">
                    <a:latin typeface="Calibri" charset="0"/>
                  </a:rPr>
                  <a:t> </a:t>
                </a:r>
                <a:r>
                  <a:rPr lang="fr-FR" sz="1600" dirty="0" err="1" smtClean="0">
                    <a:latin typeface="Calibri" charset="0"/>
                  </a:rPr>
                  <a:t>Enhanced</a:t>
                </a:r>
                <a:endParaRPr lang="fr-FR" sz="1600" dirty="0">
                  <a:latin typeface="Calibri" charset="0"/>
                </a:endParaRPr>
              </a:p>
            </p:txBody>
          </p:sp>
          <p:sp>
            <p:nvSpPr>
              <p:cNvPr id="8216" name="Rectangle 16"/>
              <p:cNvSpPr>
                <a:spLocks noChangeArrowheads="1"/>
              </p:cNvSpPr>
              <p:nvPr/>
            </p:nvSpPr>
            <p:spPr bwMode="auto">
              <a:xfrm>
                <a:off x="2162" y="1045"/>
                <a:ext cx="566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 marL="190500" indent="-190500" algn="l" eaLnBrk="0" hangingPunct="0">
                  <a:lnSpc>
                    <a:spcPct val="80000"/>
                  </a:lnSpc>
                  <a:spcBef>
                    <a:spcPct val="20000"/>
                  </a:spcBef>
                  <a:buClr>
                    <a:srgbClr val="B3B73A"/>
                  </a:buClr>
                  <a:buFont typeface="Wingdings" charset="2"/>
                  <a:buNone/>
                </a:pPr>
                <a:r>
                  <a:rPr lang="en-US" sz="1400">
                    <a:latin typeface="Calibri" charset="0"/>
                  </a:rPr>
                  <a:t>CYBLE</a:t>
                </a:r>
                <a:endParaRPr lang="en-US" sz="1000">
                  <a:latin typeface="Calibri" charset="0"/>
                </a:endParaRPr>
              </a:p>
            </p:txBody>
          </p:sp>
          <p:sp>
            <p:nvSpPr>
              <p:cNvPr id="8217" name="Rectangle 17"/>
              <p:cNvSpPr>
                <a:spLocks noChangeArrowheads="1"/>
              </p:cNvSpPr>
              <p:nvPr/>
            </p:nvSpPr>
            <p:spPr bwMode="auto">
              <a:xfrm>
                <a:off x="3761" y="1045"/>
                <a:ext cx="1231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 marL="190500" indent="-190500" algn="l" eaLnBrk="0" hangingPunct="0">
                  <a:lnSpc>
                    <a:spcPct val="80000"/>
                  </a:lnSpc>
                  <a:spcBef>
                    <a:spcPct val="20000"/>
                  </a:spcBef>
                  <a:buClr>
                    <a:srgbClr val="B3B73A"/>
                  </a:buClr>
                  <a:buFont typeface="Wingdings" charset="2"/>
                  <a:buNone/>
                </a:pPr>
                <a:r>
                  <a:rPr lang="en-US" sz="1400" dirty="0" err="1">
                    <a:latin typeface="Calibri" charset="0"/>
                  </a:rPr>
                  <a:t>EverBlu</a:t>
                </a:r>
                <a:r>
                  <a:rPr lang="en-US" sz="1400" dirty="0">
                    <a:latin typeface="Calibri" charset="0"/>
                  </a:rPr>
                  <a:t> </a:t>
                </a:r>
                <a:r>
                  <a:rPr lang="en-US" sz="1400" dirty="0" err="1" smtClean="0">
                    <a:latin typeface="Calibri" charset="0"/>
                  </a:rPr>
                  <a:t>Cyble</a:t>
                </a:r>
                <a:r>
                  <a:rPr lang="en-US" sz="1400" dirty="0" smtClean="0">
                    <a:latin typeface="Calibri" charset="0"/>
                  </a:rPr>
                  <a:t> Enhanced</a:t>
                </a:r>
                <a:endParaRPr lang="en-US" sz="1000" dirty="0">
                  <a:latin typeface="Calibri" charset="0"/>
                </a:endParaRPr>
              </a:p>
            </p:txBody>
          </p:sp>
          <p:grpSp>
            <p:nvGrpSpPr>
              <p:cNvPr id="8218" name="Group 19"/>
              <p:cNvGrpSpPr>
                <a:grpSpLocks/>
              </p:cNvGrpSpPr>
              <p:nvPr/>
            </p:nvGrpSpPr>
            <p:grpSpPr bwMode="auto">
              <a:xfrm>
                <a:off x="2403" y="1671"/>
                <a:ext cx="2324" cy="523"/>
                <a:chOff x="2395" y="1671"/>
                <a:chExt cx="2324" cy="523"/>
              </a:xfrm>
            </p:grpSpPr>
            <p:sp>
              <p:nvSpPr>
                <p:cNvPr id="8220" name="Line 20"/>
                <p:cNvSpPr>
                  <a:spLocks noChangeShapeType="1"/>
                </p:cNvSpPr>
                <p:nvPr/>
              </p:nvSpPr>
              <p:spPr bwMode="auto">
                <a:xfrm rot="10786778">
                  <a:off x="2395" y="1753"/>
                  <a:ext cx="0" cy="13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 type="triangle" w="med" len="med"/>
                </a:ln>
              </p:spPr>
              <p:txBody>
                <a:bodyPr lIns="0" tIns="0" rIns="0" bIns="0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grpSp>
              <p:nvGrpSpPr>
                <p:cNvPr id="8221" name="Group 21"/>
                <p:cNvGrpSpPr>
                  <a:grpSpLocks/>
                </p:cNvGrpSpPr>
                <p:nvPr/>
              </p:nvGrpSpPr>
              <p:grpSpPr bwMode="auto">
                <a:xfrm>
                  <a:off x="2401" y="1671"/>
                  <a:ext cx="2318" cy="523"/>
                  <a:chOff x="2401" y="1671"/>
                  <a:chExt cx="2318" cy="523"/>
                </a:xfrm>
              </p:grpSpPr>
              <p:sp>
                <p:nvSpPr>
                  <p:cNvPr id="8222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4717" y="1672"/>
                    <a:ext cx="0" cy="522"/>
                  </a:xfrm>
                  <a:prstGeom prst="line">
                    <a:avLst/>
                  </a:prstGeom>
                  <a:noFill/>
                  <a:ln w="9525">
                    <a:solidFill>
                      <a:schemeClr val="hlink"/>
                    </a:solidFill>
                    <a:round/>
                    <a:headEnd/>
                    <a:tailEnd type="triangle" w="med" len="med"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8223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3348" y="1671"/>
                    <a:ext cx="137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hlink"/>
                    </a:solidFill>
                    <a:round/>
                    <a:headEnd type="triangle" w="med" len="med"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8224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2401" y="1891"/>
                    <a:ext cx="2317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hlink"/>
                    </a:solidFill>
                    <a:round/>
                    <a:headEnd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  <p:sp>
                <p:nvSpPr>
                  <p:cNvPr id="8225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3129" y="2071"/>
                    <a:ext cx="158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hlink"/>
                    </a:solidFill>
                    <a:round/>
                    <a:headEnd type="triangle" w="med" len="med"/>
                    <a:tailEnd/>
                  </a:ln>
                </p:spPr>
                <p:txBody>
                  <a:bodyPr lIns="0" tIns="0" rIns="0" bIns="0">
                    <a:prstTxWarp prst="textNoShape">
                      <a:avLst/>
                    </a:prstTxWarp>
                  </a:bodyPr>
                  <a:lstStyle/>
                  <a:p>
                    <a:endParaRPr lang="fr-FR"/>
                  </a:p>
                </p:txBody>
              </p:sp>
            </p:grpSp>
          </p:grpSp>
          <p:pic>
            <p:nvPicPr>
              <p:cNvPr id="8219" name="Picture 39" descr="everblucyble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05" y="2036"/>
                <a:ext cx="1307" cy="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13699" name="Rectangle 3"/>
          <p:cNvSpPr>
            <a:spLocks noChangeArrowheads="1"/>
          </p:cNvSpPr>
          <p:nvPr/>
        </p:nvSpPr>
        <p:spPr bwMode="auto">
          <a:xfrm>
            <a:off x="614363" y="5614988"/>
            <a:ext cx="81772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indent="381000" algn="l" eaLnBrk="0" hangingPunct="0">
              <a:lnSpc>
                <a:spcPts val="2300"/>
              </a:lnSpc>
              <a:spcBef>
                <a:spcPct val="5000"/>
              </a:spcBef>
              <a:buClr>
                <a:srgbClr val="B3B73A"/>
              </a:buClr>
              <a:buFontTx/>
              <a:buChar char="&gt;"/>
            </a:pPr>
            <a:r>
              <a:rPr lang="fr-FR" sz="1600" dirty="0">
                <a:latin typeface="Calibri" charset="0"/>
              </a:rPr>
              <a:t>Trois bobines sont utilisées pour détecter et prendre en compte le sens d’écoulement de</a:t>
            </a:r>
            <a:br>
              <a:rPr lang="fr-FR" sz="1600" dirty="0">
                <a:latin typeface="Calibri" charset="0"/>
              </a:rPr>
            </a:br>
            <a:r>
              <a:rPr lang="fr-FR" sz="1600" dirty="0">
                <a:latin typeface="Calibri" charset="0"/>
              </a:rPr>
              <a:t>        l’eau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95300" y="1020763"/>
            <a:ext cx="574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Principe de fonctionnement</a:t>
            </a:r>
          </a:p>
        </p:txBody>
      </p: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525463" y="1658938"/>
            <a:ext cx="7618412" cy="3425825"/>
            <a:chOff x="331" y="1045"/>
            <a:chExt cx="4799" cy="2158"/>
          </a:xfrm>
        </p:grpSpPr>
        <p:pic>
          <p:nvPicPr>
            <p:cNvPr id="8207" name="Picture 6" descr="Aquadis+ Tot TVM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3" y="1625"/>
              <a:ext cx="1456" cy="1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8" name="Text Box 7"/>
            <p:cNvSpPr txBox="1">
              <a:spLocks noChangeArrowheads="1"/>
            </p:cNvSpPr>
            <p:nvPr/>
          </p:nvSpPr>
          <p:spPr bwMode="auto">
            <a:xfrm>
              <a:off x="2047" y="2469"/>
              <a:ext cx="48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04" tIns="45703" rIns="91404" bIns="45703">
              <a:prstTxWarp prst="textNoShape">
                <a:avLst/>
              </a:prstTxWarp>
              <a:spAutoFit/>
            </a:bodyPr>
            <a:lstStyle/>
            <a:p>
              <a:pPr algn="l" eaLnBrk="0" hangingPunct="0"/>
              <a:r>
                <a:rPr lang="fr-FR" sz="1400">
                  <a:latin typeface="Calibri" charset="0"/>
                </a:rPr>
                <a:t>Aiguille </a:t>
              </a:r>
            </a:p>
            <a:p>
              <a:pPr algn="l" eaLnBrk="0" hangingPunct="0"/>
              <a:r>
                <a:rPr lang="fr-FR" sz="1400">
                  <a:latin typeface="Calibri" charset="0"/>
                </a:rPr>
                <a:t>Cible</a:t>
              </a:r>
            </a:p>
          </p:txBody>
        </p:sp>
        <p:sp>
          <p:nvSpPr>
            <p:cNvPr id="8209" name="Rectangle 8"/>
            <p:cNvSpPr>
              <a:spLocks noChangeArrowheads="1"/>
            </p:cNvSpPr>
            <p:nvPr/>
          </p:nvSpPr>
          <p:spPr bwMode="auto">
            <a:xfrm>
              <a:off x="331" y="2937"/>
              <a:ext cx="4799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4" tIns="45703" rIns="91404" bIns="45703">
              <a:prstTxWarp prst="textNoShape">
                <a:avLst/>
              </a:prstTxWarp>
              <a:spAutoFit/>
            </a:bodyPr>
            <a:lstStyle/>
            <a:p>
              <a:pPr marL="381000" indent="-381000" algn="l" eaLnBrk="0" hangingPunct="0">
                <a:lnSpc>
                  <a:spcPts val="2600"/>
                </a:lnSpc>
                <a:spcBef>
                  <a:spcPct val="5000"/>
                </a:spcBef>
                <a:buClr>
                  <a:srgbClr val="B3B73A"/>
                </a:buClr>
                <a:buFontTx/>
                <a:buChar char="&gt;"/>
              </a:pPr>
              <a:r>
                <a:rPr lang="fr-FR" sz="1600">
                  <a:latin typeface="Calibri" charset="0"/>
                </a:rPr>
                <a:t>Le totalisateur du compteur d’eau est équipé de l’aiguille cible</a:t>
              </a:r>
            </a:p>
          </p:txBody>
        </p:sp>
        <p:sp>
          <p:nvSpPr>
            <p:cNvPr id="8210" name="Line 9"/>
            <p:cNvSpPr>
              <a:spLocks noChangeShapeType="1"/>
            </p:cNvSpPr>
            <p:nvPr/>
          </p:nvSpPr>
          <p:spPr bwMode="auto">
            <a:xfrm rot="13068165" flipV="1">
              <a:off x="1555" y="2413"/>
              <a:ext cx="469" cy="17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1404" tIns="45703" rIns="91404" bIns="45703">
              <a:prstTxWarp prst="textNoShape">
                <a:avLst/>
              </a:prstTxWarp>
              <a:spAutoFit/>
            </a:bodyPr>
            <a:lstStyle/>
            <a:p>
              <a:endParaRPr lang="fr-FR"/>
            </a:p>
          </p:txBody>
        </p:sp>
        <p:sp>
          <p:nvSpPr>
            <p:cNvPr id="8211" name="Rectangle 10"/>
            <p:cNvSpPr>
              <a:spLocks noChangeArrowheads="1"/>
            </p:cNvSpPr>
            <p:nvPr/>
          </p:nvSpPr>
          <p:spPr bwMode="auto">
            <a:xfrm>
              <a:off x="394" y="1045"/>
              <a:ext cx="190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4" tIns="45703" rIns="91404" bIns="45703">
              <a:prstTxWarp prst="textNoShape">
                <a:avLst/>
              </a:prstTxWarp>
              <a:spAutoFit/>
            </a:bodyPr>
            <a:lstStyle/>
            <a:p>
              <a:pPr marL="190500" indent="-190500" algn="l" eaLnBrk="0" hangingPunct="0">
                <a:lnSpc>
                  <a:spcPct val="8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None/>
              </a:pPr>
              <a:r>
                <a:rPr lang="en-US" sz="1400" dirty="0">
                  <a:latin typeface="Calibri" charset="0"/>
                </a:rPr>
                <a:t>COMPTEUR</a:t>
              </a:r>
              <a:endParaRPr lang="en-US" sz="1000" dirty="0">
                <a:latin typeface="Calibri" charset="0"/>
              </a:endParaRPr>
            </a:p>
            <a:p>
              <a:pPr marL="190500" indent="-190500" algn="l" eaLnBrk="0" hangingPunct="0">
                <a:lnSpc>
                  <a:spcPct val="8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None/>
              </a:pPr>
              <a:r>
                <a:rPr lang="en-US" sz="1200" dirty="0" err="1">
                  <a:latin typeface="Calibri" charset="0"/>
                </a:rPr>
                <a:t>Classe</a:t>
              </a:r>
              <a:r>
                <a:rPr lang="en-US" sz="1200" dirty="0">
                  <a:latin typeface="Calibri" charset="0"/>
                </a:rPr>
                <a:t> </a:t>
              </a:r>
              <a:r>
                <a:rPr lang="en-US" sz="1200" dirty="0" smtClean="0">
                  <a:latin typeface="Calibri" charset="0"/>
                </a:rPr>
                <a:t>C </a:t>
              </a:r>
              <a:r>
                <a:rPr lang="en-US" sz="1200" dirty="0" err="1" smtClean="0">
                  <a:latin typeface="Calibri" charset="0"/>
                </a:rPr>
                <a:t>ou</a:t>
              </a:r>
              <a:r>
                <a:rPr lang="en-US" sz="1200" dirty="0" smtClean="0">
                  <a:latin typeface="Calibri" charset="0"/>
                </a:rPr>
                <a:t> MID</a:t>
              </a:r>
              <a:endParaRPr lang="en-US" sz="1200" dirty="0">
                <a:latin typeface="Calibri" charset="0"/>
              </a:endParaRPr>
            </a:p>
            <a:p>
              <a:pPr marL="190500" indent="-190500" algn="l" eaLnBrk="0" hangingPunct="0">
                <a:lnSpc>
                  <a:spcPct val="8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None/>
              </a:pPr>
              <a:r>
                <a:rPr lang="en-US" sz="1200" dirty="0">
                  <a:latin typeface="Calibri" charset="0"/>
                </a:rPr>
                <a:t>Application </a:t>
              </a:r>
              <a:r>
                <a:rPr lang="en-US" sz="1200" dirty="0" err="1">
                  <a:latin typeface="Calibri" charset="0"/>
                </a:rPr>
                <a:t>facturation</a:t>
              </a:r>
              <a:r>
                <a:rPr lang="en-US" sz="1200" dirty="0">
                  <a:latin typeface="Calibri" charset="0"/>
                </a:rPr>
                <a:t>, </a:t>
              </a:r>
              <a:r>
                <a:rPr lang="en-US" sz="1200" dirty="0" err="1">
                  <a:latin typeface="Calibri" charset="0"/>
                </a:rPr>
                <a:t>répartition</a:t>
              </a:r>
              <a:r>
                <a:rPr lang="en-US" sz="1200" dirty="0">
                  <a:latin typeface="Calibri" charset="0"/>
                </a:rPr>
                <a:t>,</a:t>
              </a:r>
            </a:p>
            <a:p>
              <a:pPr marL="190500" indent="-190500" algn="l" eaLnBrk="0" hangingPunct="0">
                <a:lnSpc>
                  <a:spcPct val="8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None/>
              </a:pPr>
              <a:r>
                <a:rPr lang="en-US" sz="1200" dirty="0">
                  <a:latin typeface="Calibri" charset="0"/>
                </a:rPr>
                <a:t>distribution…</a:t>
              </a:r>
            </a:p>
            <a:p>
              <a:pPr marL="190500" indent="-190500" algn="l" eaLnBrk="0" hangingPunct="0">
                <a:lnSpc>
                  <a:spcPct val="80000"/>
                </a:lnSpc>
                <a:spcBef>
                  <a:spcPct val="20000"/>
                </a:spcBef>
                <a:buClr>
                  <a:srgbClr val="B3B73A"/>
                </a:buClr>
                <a:buFont typeface="Wingdings" charset="2"/>
                <a:buNone/>
              </a:pPr>
              <a:r>
                <a:rPr lang="en-US" sz="1200" dirty="0" err="1">
                  <a:latin typeface="Calibri" charset="0"/>
                </a:rPr>
                <a:t>Pré-équipé</a:t>
              </a:r>
              <a:r>
                <a:rPr lang="en-US" sz="1200" dirty="0">
                  <a:latin typeface="Calibri" charset="0"/>
                </a:rPr>
                <a:t> </a:t>
              </a:r>
              <a:r>
                <a:rPr lang="en-US" sz="1200" dirty="0" err="1">
                  <a:latin typeface="Calibri" charset="0"/>
                </a:rPr>
                <a:t>Cyble</a:t>
              </a:r>
              <a:r>
                <a:rPr lang="en-US" sz="1200" dirty="0">
                  <a:latin typeface="Calibri" charset="0"/>
                </a:rPr>
                <a:t> du DN 15 au DN 500</a:t>
              </a:r>
            </a:p>
          </p:txBody>
        </p:sp>
      </p:grpSp>
      <p:pic>
        <p:nvPicPr>
          <p:cNvPr id="413722" name="Picture 26" descr="ciblecadre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65513" y="1851025"/>
            <a:ext cx="1931987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27"/>
          <p:cNvGrpSpPr>
            <a:grpSpLocks/>
          </p:cNvGrpSpPr>
          <p:nvPr/>
        </p:nvGrpSpPr>
        <p:grpSpPr bwMode="auto">
          <a:xfrm>
            <a:off x="3789363" y="2674938"/>
            <a:ext cx="3689350" cy="830262"/>
            <a:chOff x="2923" y="869"/>
            <a:chExt cx="2324" cy="523"/>
          </a:xfrm>
        </p:grpSpPr>
        <p:sp>
          <p:nvSpPr>
            <p:cNvPr id="413724" name="Line 28"/>
            <p:cNvSpPr>
              <a:spLocks noChangeShapeType="1"/>
            </p:cNvSpPr>
            <p:nvPr/>
          </p:nvSpPr>
          <p:spPr bwMode="auto">
            <a:xfrm rot="10786778">
              <a:off x="2923" y="951"/>
              <a:ext cx="0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dist="35921" dir="2700000" algn="ctr" rotWithShape="0">
                <a:srgbClr val="80808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r-FR">
                <a:ea typeface="+mn-ea"/>
              </a:endParaRPr>
            </a:p>
          </p:txBody>
        </p:sp>
        <p:grpSp>
          <p:nvGrpSpPr>
            <p:cNvPr id="8202" name="Group 29"/>
            <p:cNvGrpSpPr>
              <a:grpSpLocks/>
            </p:cNvGrpSpPr>
            <p:nvPr/>
          </p:nvGrpSpPr>
          <p:grpSpPr bwMode="auto">
            <a:xfrm>
              <a:off x="2929" y="869"/>
              <a:ext cx="2318" cy="523"/>
              <a:chOff x="2929" y="869"/>
              <a:chExt cx="2318" cy="523"/>
            </a:xfrm>
          </p:grpSpPr>
          <p:sp>
            <p:nvSpPr>
              <p:cNvPr id="413726" name="Line 30"/>
              <p:cNvSpPr>
                <a:spLocks noChangeShapeType="1"/>
              </p:cNvSpPr>
              <p:nvPr/>
            </p:nvSpPr>
            <p:spPr bwMode="auto">
              <a:xfrm>
                <a:off x="3876" y="869"/>
                <a:ext cx="1371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triangle" w="med" len="med"/>
                <a:tailEnd/>
              </a:ln>
              <a:effectLst>
                <a:outerShdw dist="35921" dir="2700000" algn="ctr" rotWithShape="0">
                  <a:schemeClr val="bg2">
                    <a:alpha val="75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fr-FR">
                  <a:ea typeface="+mn-ea"/>
                </a:endParaRPr>
              </a:p>
            </p:txBody>
          </p:sp>
          <p:sp>
            <p:nvSpPr>
              <p:cNvPr id="413727" name="Line 31"/>
              <p:cNvSpPr>
                <a:spLocks noChangeShapeType="1"/>
              </p:cNvSpPr>
              <p:nvPr/>
            </p:nvSpPr>
            <p:spPr bwMode="auto">
              <a:xfrm>
                <a:off x="2929" y="1089"/>
                <a:ext cx="231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bg2">
                    <a:alpha val="75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fr-FR">
                  <a:ea typeface="+mn-ea"/>
                </a:endParaRPr>
              </a:p>
            </p:txBody>
          </p:sp>
          <p:sp>
            <p:nvSpPr>
              <p:cNvPr id="413728" name="Line 32"/>
              <p:cNvSpPr>
                <a:spLocks noChangeShapeType="1"/>
              </p:cNvSpPr>
              <p:nvPr/>
            </p:nvSpPr>
            <p:spPr bwMode="auto">
              <a:xfrm>
                <a:off x="3657" y="1269"/>
                <a:ext cx="158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 type="triangle" w="med" len="med"/>
                <a:tailEnd/>
              </a:ln>
              <a:effectLst>
                <a:outerShdw dist="35921" dir="2700000" algn="ctr" rotWithShape="0">
                  <a:schemeClr val="bg2">
                    <a:alpha val="75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fr-FR">
                  <a:ea typeface="+mn-ea"/>
                </a:endParaRPr>
              </a:p>
            </p:txBody>
          </p:sp>
          <p:sp>
            <p:nvSpPr>
              <p:cNvPr id="413729" name="Line 33"/>
              <p:cNvSpPr>
                <a:spLocks noChangeShapeType="1"/>
              </p:cNvSpPr>
              <p:nvPr/>
            </p:nvSpPr>
            <p:spPr bwMode="auto">
              <a:xfrm>
                <a:off x="5245" y="870"/>
                <a:ext cx="0" cy="52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>
                <a:outerShdw dist="35921" dir="2700000" algn="ctr" rotWithShape="0">
                  <a:srgbClr val="80808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fr-FR">
                  <a:ea typeface="+mn-ea"/>
                </a:endParaRPr>
              </a:p>
            </p:txBody>
          </p:sp>
        </p:grpSp>
      </p:grpSp>
      <p:pic>
        <p:nvPicPr>
          <p:cNvPr id="8200" name="Picture 44" descr="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0" y="5383213"/>
            <a:ext cx="10017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Image 38" descr="EverBluCybleEnhanced_High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17543" y="3322920"/>
            <a:ext cx="1976345" cy="1278220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41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413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413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Line 40"/>
          <p:cNvSpPr>
            <a:spLocks noChangeShapeType="1"/>
          </p:cNvSpPr>
          <p:nvPr/>
        </p:nvSpPr>
        <p:spPr bwMode="auto">
          <a:xfrm>
            <a:off x="7264400" y="6654800"/>
            <a:ext cx="0" cy="2032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 descr="cou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Rectangle 39"/>
          <p:cNvSpPr txBox="1">
            <a:spLocks noChangeArrowheads="1"/>
          </p:cNvSpPr>
          <p:nvPr/>
        </p:nvSpPr>
        <p:spPr bwMode="auto">
          <a:xfrm>
            <a:off x="1501775" y="1409700"/>
            <a:ext cx="6638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>Annexe</a:t>
            </a:r>
            <a: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  <a:t/>
            </a:r>
            <a:br>
              <a:rPr kumimoji="0" lang="fr-F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+mj-ea"/>
                <a:cs typeface="+mj-cs"/>
              </a:rPr>
            </a:b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srgbClr val="34AAB4"/>
              </a:solidFill>
              <a:effectLst/>
              <a:uLnTx/>
              <a:uFillTx/>
              <a:latin typeface="Calibri" charset="0"/>
              <a:ea typeface="+mj-ea"/>
              <a:cs typeface="+mj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133600" y="1930400"/>
            <a:ext cx="642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/>
              <a:t>De l’index du compteur au Smart </a:t>
            </a:r>
            <a:r>
              <a:rPr lang="fr-FR" sz="1200" i="1" dirty="0" err="1" smtClean="0"/>
              <a:t>Metering</a:t>
            </a:r>
            <a:endParaRPr lang="fr-FR" sz="1200" i="1" dirty="0"/>
          </a:p>
        </p:txBody>
      </p:sp>
    </p:spTree>
  </p:cSld>
  <p:clrMapOvr>
    <a:masterClrMapping/>
  </p:clrMapOvr>
  <p:transition advTm="907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90950" y="923351"/>
            <a:ext cx="8229600" cy="695325"/>
          </a:xfrm>
        </p:spPr>
        <p:txBody>
          <a:bodyPr/>
          <a:lstStyle/>
          <a:p>
            <a:r>
              <a:rPr lang="fr-FR" dirty="0" smtClean="0"/>
              <a:t>Détection de fuite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628316" y="5283914"/>
            <a:ext cx="2502568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Détection de fuite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103466" y="4839455"/>
            <a:ext cx="3922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Détection de fuite après compteur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4103466" y="5596007"/>
            <a:ext cx="3987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Gestion des réclamations abonnés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4103466" y="5974282"/>
            <a:ext cx="466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Sensibilisation des abonnés aux économies d’eau *</a:t>
            </a:r>
            <a:endParaRPr lang="fr-FR" sz="2000" dirty="0">
              <a:latin typeface="Calibri" pitchFamily="34" charset="0"/>
            </a:endParaRPr>
          </a:p>
        </p:txBody>
      </p:sp>
      <p:sp>
        <p:nvSpPr>
          <p:cNvPr id="17" name="Espace réservé du contenu 16"/>
          <p:cNvSpPr>
            <a:spLocks noGrp="1"/>
          </p:cNvSpPr>
          <p:nvPr>
            <p:ph sz="half" idx="2"/>
          </p:nvPr>
        </p:nvSpPr>
        <p:spPr>
          <a:xfrm>
            <a:off x="296014" y="1903849"/>
            <a:ext cx="7411072" cy="1586247"/>
          </a:xfrm>
        </p:spPr>
        <p:txBody>
          <a:bodyPr/>
          <a:lstStyle/>
          <a:p>
            <a:pPr>
              <a:buNone/>
            </a:pPr>
            <a:r>
              <a:rPr lang="fr-FR" sz="2000" dirty="0" smtClean="0"/>
              <a:t>	Si pendant 24 heures, le débit est supérieur au seuil de fuite paramétré, alors l’alarme fuite est activée. </a:t>
            </a:r>
            <a:br>
              <a:rPr lang="fr-FR" sz="2000" dirty="0" smtClean="0"/>
            </a:br>
            <a:r>
              <a:rPr lang="fr-FR" sz="2000" dirty="0" smtClean="0"/>
              <a:t>- Mobile : nombre de jours fuite stocké tous les mois sur 13 mois</a:t>
            </a:r>
          </a:p>
          <a:p>
            <a:pPr indent="12700">
              <a:buNone/>
            </a:pPr>
            <a:r>
              <a:rPr lang="fr-FR" sz="2000" dirty="0" smtClean="0"/>
              <a:t>- Fixe : alarme quotidienne </a:t>
            </a:r>
            <a:endParaRPr lang="fr-FR" sz="20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2186" y="2966204"/>
            <a:ext cx="3679756" cy="177549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e 18"/>
          <p:cNvGrpSpPr/>
          <p:nvPr/>
        </p:nvGrpSpPr>
        <p:grpSpPr>
          <a:xfrm>
            <a:off x="995981" y="3355406"/>
            <a:ext cx="2745840" cy="1524326"/>
            <a:chOff x="2355549" y="2114150"/>
            <a:chExt cx="3913187" cy="2699312"/>
          </a:xfrm>
        </p:grpSpPr>
        <p:sp>
          <p:nvSpPr>
            <p:cNvPr id="20" name="Text Box 25"/>
            <p:cNvSpPr txBox="1">
              <a:spLocks noChangeArrowheads="1"/>
            </p:cNvSpPr>
            <p:nvPr/>
          </p:nvSpPr>
          <p:spPr bwMode="auto">
            <a:xfrm>
              <a:off x="5459111" y="4322946"/>
              <a:ext cx="809625" cy="49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fr-FR" sz="1200" i="1" dirty="0" smtClean="0">
                  <a:latin typeface="Calibri" pitchFamily="34" charset="0"/>
                </a:rPr>
                <a:t>1 jour</a:t>
              </a:r>
              <a:endParaRPr lang="fr-FR" sz="1200" i="1" dirty="0">
                <a:latin typeface="Calibri" pitchFamily="34" charset="0"/>
              </a:endParaRPr>
            </a:p>
          </p:txBody>
        </p:sp>
        <p:sp>
          <p:nvSpPr>
            <p:cNvPr id="21" name="Line 16"/>
            <p:cNvSpPr>
              <a:spLocks noChangeShapeType="1"/>
            </p:cNvSpPr>
            <p:nvPr/>
          </p:nvSpPr>
          <p:spPr bwMode="auto">
            <a:xfrm>
              <a:off x="2611136" y="4292782"/>
              <a:ext cx="3044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Line 17"/>
            <p:cNvSpPr>
              <a:spLocks noChangeShapeType="1"/>
            </p:cNvSpPr>
            <p:nvPr/>
          </p:nvSpPr>
          <p:spPr bwMode="auto">
            <a:xfrm flipV="1">
              <a:off x="2628597" y="2578283"/>
              <a:ext cx="0" cy="171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2635714" y="2892607"/>
              <a:ext cx="2958333" cy="1335117"/>
            </a:xfrm>
            <a:custGeom>
              <a:avLst/>
              <a:gdLst>
                <a:gd name="T0" fmla="*/ 0 w 1868"/>
                <a:gd name="T1" fmla="*/ 843 h 864"/>
                <a:gd name="T2" fmla="*/ 78 w 1868"/>
                <a:gd name="T3" fmla="*/ 843 h 864"/>
                <a:gd name="T4" fmla="*/ 128 w 1868"/>
                <a:gd name="T5" fmla="*/ 764 h 864"/>
                <a:gd name="T6" fmla="*/ 196 w 1868"/>
                <a:gd name="T7" fmla="*/ 787 h 864"/>
                <a:gd name="T8" fmla="*/ 251 w 1868"/>
                <a:gd name="T9" fmla="*/ 720 h 864"/>
                <a:gd name="T10" fmla="*/ 279 w 1868"/>
                <a:gd name="T11" fmla="*/ 591 h 864"/>
                <a:gd name="T12" fmla="*/ 307 w 1868"/>
                <a:gd name="T13" fmla="*/ 776 h 864"/>
                <a:gd name="T14" fmla="*/ 358 w 1868"/>
                <a:gd name="T15" fmla="*/ 742 h 864"/>
                <a:gd name="T16" fmla="*/ 425 w 1868"/>
                <a:gd name="T17" fmla="*/ 804 h 864"/>
                <a:gd name="T18" fmla="*/ 503 w 1868"/>
                <a:gd name="T19" fmla="*/ 384 h 864"/>
                <a:gd name="T20" fmla="*/ 548 w 1868"/>
                <a:gd name="T21" fmla="*/ 697 h 864"/>
                <a:gd name="T22" fmla="*/ 660 w 1868"/>
                <a:gd name="T23" fmla="*/ 490 h 864"/>
                <a:gd name="T24" fmla="*/ 749 w 1868"/>
                <a:gd name="T25" fmla="*/ 669 h 864"/>
                <a:gd name="T26" fmla="*/ 822 w 1868"/>
                <a:gd name="T27" fmla="*/ 4 h 864"/>
                <a:gd name="T28" fmla="*/ 861 w 1868"/>
                <a:gd name="T29" fmla="*/ 647 h 864"/>
                <a:gd name="T30" fmla="*/ 934 w 1868"/>
                <a:gd name="T31" fmla="*/ 680 h 864"/>
                <a:gd name="T32" fmla="*/ 1001 w 1868"/>
                <a:gd name="T33" fmla="*/ 490 h 864"/>
                <a:gd name="T34" fmla="*/ 1023 w 1868"/>
                <a:gd name="T35" fmla="*/ 753 h 864"/>
                <a:gd name="T36" fmla="*/ 1107 w 1868"/>
                <a:gd name="T37" fmla="*/ 127 h 864"/>
                <a:gd name="T38" fmla="*/ 1197 w 1868"/>
                <a:gd name="T39" fmla="*/ 703 h 864"/>
                <a:gd name="T40" fmla="*/ 1252 w 1868"/>
                <a:gd name="T41" fmla="*/ 619 h 864"/>
                <a:gd name="T42" fmla="*/ 1359 w 1868"/>
                <a:gd name="T43" fmla="*/ 764 h 864"/>
                <a:gd name="T44" fmla="*/ 1448 w 1868"/>
                <a:gd name="T45" fmla="*/ 406 h 864"/>
                <a:gd name="T46" fmla="*/ 1487 w 1868"/>
                <a:gd name="T47" fmla="*/ 831 h 864"/>
                <a:gd name="T48" fmla="*/ 1554 w 1868"/>
                <a:gd name="T49" fmla="*/ 580 h 864"/>
                <a:gd name="T50" fmla="*/ 1577 w 1868"/>
                <a:gd name="T51" fmla="*/ 132 h 864"/>
                <a:gd name="T52" fmla="*/ 1672 w 1868"/>
                <a:gd name="T53" fmla="*/ 753 h 864"/>
                <a:gd name="T54" fmla="*/ 1739 w 1868"/>
                <a:gd name="T55" fmla="*/ 658 h 864"/>
                <a:gd name="T56" fmla="*/ 1761 w 1868"/>
                <a:gd name="T57" fmla="*/ 720 h 864"/>
                <a:gd name="T58" fmla="*/ 1868 w 1868"/>
                <a:gd name="T59" fmla="*/ 406 h 8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868"/>
                <a:gd name="T91" fmla="*/ 0 h 864"/>
                <a:gd name="T92" fmla="*/ 1868 w 1868"/>
                <a:gd name="T93" fmla="*/ 864 h 864"/>
                <a:gd name="connsiteX0" fmla="*/ 0 w 10000"/>
                <a:gd name="connsiteY0" fmla="*/ 9757 h 10000"/>
                <a:gd name="connsiteX1" fmla="*/ 418 w 10000"/>
                <a:gd name="connsiteY1" fmla="*/ 9757 h 10000"/>
                <a:gd name="connsiteX2" fmla="*/ 685 w 10000"/>
                <a:gd name="connsiteY2" fmla="*/ 8843 h 10000"/>
                <a:gd name="connsiteX3" fmla="*/ 1049 w 10000"/>
                <a:gd name="connsiteY3" fmla="*/ 9109 h 10000"/>
                <a:gd name="connsiteX4" fmla="*/ 1344 w 10000"/>
                <a:gd name="connsiteY4" fmla="*/ 8333 h 10000"/>
                <a:gd name="connsiteX5" fmla="*/ 1494 w 10000"/>
                <a:gd name="connsiteY5" fmla="*/ 6840 h 10000"/>
                <a:gd name="connsiteX6" fmla="*/ 1643 w 10000"/>
                <a:gd name="connsiteY6" fmla="*/ 8981 h 10000"/>
                <a:gd name="connsiteX7" fmla="*/ 1916 w 10000"/>
                <a:gd name="connsiteY7" fmla="*/ 8588 h 10000"/>
                <a:gd name="connsiteX8" fmla="*/ 2275 w 10000"/>
                <a:gd name="connsiteY8" fmla="*/ 9306 h 10000"/>
                <a:gd name="connsiteX9" fmla="*/ 2693 w 10000"/>
                <a:gd name="connsiteY9" fmla="*/ 4444 h 10000"/>
                <a:gd name="connsiteX10" fmla="*/ 2934 w 10000"/>
                <a:gd name="connsiteY10" fmla="*/ 8067 h 10000"/>
                <a:gd name="connsiteX11" fmla="*/ 3533 w 10000"/>
                <a:gd name="connsiteY11" fmla="*/ 5671 h 10000"/>
                <a:gd name="connsiteX12" fmla="*/ 4010 w 10000"/>
                <a:gd name="connsiteY12" fmla="*/ 7743 h 10000"/>
                <a:gd name="connsiteX13" fmla="*/ 4400 w 10000"/>
                <a:gd name="connsiteY13" fmla="*/ 46 h 10000"/>
                <a:gd name="connsiteX14" fmla="*/ 4609 w 10000"/>
                <a:gd name="connsiteY14" fmla="*/ 7488 h 10000"/>
                <a:gd name="connsiteX15" fmla="*/ 5000 w 10000"/>
                <a:gd name="connsiteY15" fmla="*/ 7870 h 10000"/>
                <a:gd name="connsiteX16" fmla="*/ 5359 w 10000"/>
                <a:gd name="connsiteY16" fmla="*/ 5671 h 10000"/>
                <a:gd name="connsiteX17" fmla="*/ 5476 w 10000"/>
                <a:gd name="connsiteY17" fmla="*/ 8715 h 10000"/>
                <a:gd name="connsiteX18" fmla="*/ 5926 w 10000"/>
                <a:gd name="connsiteY18" fmla="*/ 1470 h 10000"/>
                <a:gd name="connsiteX19" fmla="*/ 6408 w 10000"/>
                <a:gd name="connsiteY19" fmla="*/ 8137 h 10000"/>
                <a:gd name="connsiteX20" fmla="*/ 6702 w 10000"/>
                <a:gd name="connsiteY20" fmla="*/ 7164 h 10000"/>
                <a:gd name="connsiteX21" fmla="*/ 7275 w 10000"/>
                <a:gd name="connsiteY21" fmla="*/ 8843 h 10000"/>
                <a:gd name="connsiteX22" fmla="*/ 7752 w 10000"/>
                <a:gd name="connsiteY22" fmla="*/ 4699 h 10000"/>
                <a:gd name="connsiteX23" fmla="*/ 7976 w 10000"/>
                <a:gd name="connsiteY23" fmla="*/ 8958 h 10000"/>
                <a:gd name="connsiteX24" fmla="*/ 8319 w 10000"/>
                <a:gd name="connsiteY24" fmla="*/ 6713 h 10000"/>
                <a:gd name="connsiteX25" fmla="*/ 8442 w 10000"/>
                <a:gd name="connsiteY25" fmla="*/ 1528 h 10000"/>
                <a:gd name="connsiteX26" fmla="*/ 8951 w 10000"/>
                <a:gd name="connsiteY26" fmla="*/ 8715 h 10000"/>
                <a:gd name="connsiteX27" fmla="*/ 9309 w 10000"/>
                <a:gd name="connsiteY27" fmla="*/ 7616 h 10000"/>
                <a:gd name="connsiteX28" fmla="*/ 9427 w 10000"/>
                <a:gd name="connsiteY28" fmla="*/ 8333 h 10000"/>
                <a:gd name="connsiteX29" fmla="*/ 10000 w 10000"/>
                <a:gd name="connsiteY29" fmla="*/ 4699 h 10000"/>
                <a:gd name="connsiteX0" fmla="*/ 0 w 10000"/>
                <a:gd name="connsiteY0" fmla="*/ 9757 h 9907"/>
                <a:gd name="connsiteX1" fmla="*/ 418 w 10000"/>
                <a:gd name="connsiteY1" fmla="*/ 9757 h 9907"/>
                <a:gd name="connsiteX2" fmla="*/ 685 w 10000"/>
                <a:gd name="connsiteY2" fmla="*/ 8843 h 9907"/>
                <a:gd name="connsiteX3" fmla="*/ 1049 w 10000"/>
                <a:gd name="connsiteY3" fmla="*/ 9109 h 9907"/>
                <a:gd name="connsiteX4" fmla="*/ 1344 w 10000"/>
                <a:gd name="connsiteY4" fmla="*/ 8333 h 9907"/>
                <a:gd name="connsiteX5" fmla="*/ 1494 w 10000"/>
                <a:gd name="connsiteY5" fmla="*/ 6840 h 9907"/>
                <a:gd name="connsiteX6" fmla="*/ 1643 w 10000"/>
                <a:gd name="connsiteY6" fmla="*/ 8981 h 9907"/>
                <a:gd name="connsiteX7" fmla="*/ 1916 w 10000"/>
                <a:gd name="connsiteY7" fmla="*/ 8588 h 9907"/>
                <a:gd name="connsiteX8" fmla="*/ 2323 w 10000"/>
                <a:gd name="connsiteY8" fmla="*/ 8681 h 9907"/>
                <a:gd name="connsiteX9" fmla="*/ 2693 w 10000"/>
                <a:gd name="connsiteY9" fmla="*/ 4444 h 9907"/>
                <a:gd name="connsiteX10" fmla="*/ 2934 w 10000"/>
                <a:gd name="connsiteY10" fmla="*/ 8067 h 9907"/>
                <a:gd name="connsiteX11" fmla="*/ 3533 w 10000"/>
                <a:gd name="connsiteY11" fmla="*/ 5671 h 9907"/>
                <a:gd name="connsiteX12" fmla="*/ 4010 w 10000"/>
                <a:gd name="connsiteY12" fmla="*/ 7743 h 9907"/>
                <a:gd name="connsiteX13" fmla="*/ 4400 w 10000"/>
                <a:gd name="connsiteY13" fmla="*/ 46 h 9907"/>
                <a:gd name="connsiteX14" fmla="*/ 4609 w 10000"/>
                <a:gd name="connsiteY14" fmla="*/ 7488 h 9907"/>
                <a:gd name="connsiteX15" fmla="*/ 5000 w 10000"/>
                <a:gd name="connsiteY15" fmla="*/ 7870 h 9907"/>
                <a:gd name="connsiteX16" fmla="*/ 5359 w 10000"/>
                <a:gd name="connsiteY16" fmla="*/ 5671 h 9907"/>
                <a:gd name="connsiteX17" fmla="*/ 5476 w 10000"/>
                <a:gd name="connsiteY17" fmla="*/ 8715 h 9907"/>
                <a:gd name="connsiteX18" fmla="*/ 5926 w 10000"/>
                <a:gd name="connsiteY18" fmla="*/ 1470 h 9907"/>
                <a:gd name="connsiteX19" fmla="*/ 6408 w 10000"/>
                <a:gd name="connsiteY19" fmla="*/ 8137 h 9907"/>
                <a:gd name="connsiteX20" fmla="*/ 6702 w 10000"/>
                <a:gd name="connsiteY20" fmla="*/ 7164 h 9907"/>
                <a:gd name="connsiteX21" fmla="*/ 7275 w 10000"/>
                <a:gd name="connsiteY21" fmla="*/ 8843 h 9907"/>
                <a:gd name="connsiteX22" fmla="*/ 7752 w 10000"/>
                <a:gd name="connsiteY22" fmla="*/ 4699 h 9907"/>
                <a:gd name="connsiteX23" fmla="*/ 7976 w 10000"/>
                <a:gd name="connsiteY23" fmla="*/ 8958 h 9907"/>
                <a:gd name="connsiteX24" fmla="*/ 8319 w 10000"/>
                <a:gd name="connsiteY24" fmla="*/ 6713 h 9907"/>
                <a:gd name="connsiteX25" fmla="*/ 8442 w 10000"/>
                <a:gd name="connsiteY25" fmla="*/ 1528 h 9907"/>
                <a:gd name="connsiteX26" fmla="*/ 8951 w 10000"/>
                <a:gd name="connsiteY26" fmla="*/ 8715 h 9907"/>
                <a:gd name="connsiteX27" fmla="*/ 9309 w 10000"/>
                <a:gd name="connsiteY27" fmla="*/ 7616 h 9907"/>
                <a:gd name="connsiteX28" fmla="*/ 9427 w 10000"/>
                <a:gd name="connsiteY28" fmla="*/ 8333 h 9907"/>
                <a:gd name="connsiteX29" fmla="*/ 10000 w 10000"/>
                <a:gd name="connsiteY29" fmla="*/ 4699 h 9907"/>
                <a:gd name="connsiteX0" fmla="*/ 0 w 10000"/>
                <a:gd name="connsiteY0" fmla="*/ 9849 h 10000"/>
                <a:gd name="connsiteX1" fmla="*/ 418 w 10000"/>
                <a:gd name="connsiteY1" fmla="*/ 9849 h 10000"/>
                <a:gd name="connsiteX2" fmla="*/ 685 w 10000"/>
                <a:gd name="connsiteY2" fmla="*/ 8926 h 10000"/>
                <a:gd name="connsiteX3" fmla="*/ 1065 w 10000"/>
                <a:gd name="connsiteY3" fmla="*/ 8915 h 10000"/>
                <a:gd name="connsiteX4" fmla="*/ 1344 w 10000"/>
                <a:gd name="connsiteY4" fmla="*/ 8411 h 10000"/>
                <a:gd name="connsiteX5" fmla="*/ 1494 w 10000"/>
                <a:gd name="connsiteY5" fmla="*/ 6904 h 10000"/>
                <a:gd name="connsiteX6" fmla="*/ 1643 w 10000"/>
                <a:gd name="connsiteY6" fmla="*/ 9065 h 10000"/>
                <a:gd name="connsiteX7" fmla="*/ 1916 w 10000"/>
                <a:gd name="connsiteY7" fmla="*/ 8669 h 10000"/>
                <a:gd name="connsiteX8" fmla="*/ 2323 w 10000"/>
                <a:gd name="connsiteY8" fmla="*/ 8762 h 10000"/>
                <a:gd name="connsiteX9" fmla="*/ 2693 w 10000"/>
                <a:gd name="connsiteY9" fmla="*/ 4486 h 10000"/>
                <a:gd name="connsiteX10" fmla="*/ 2934 w 10000"/>
                <a:gd name="connsiteY10" fmla="*/ 8143 h 10000"/>
                <a:gd name="connsiteX11" fmla="*/ 3533 w 10000"/>
                <a:gd name="connsiteY11" fmla="*/ 5724 h 10000"/>
                <a:gd name="connsiteX12" fmla="*/ 4010 w 10000"/>
                <a:gd name="connsiteY12" fmla="*/ 7816 h 10000"/>
                <a:gd name="connsiteX13" fmla="*/ 4400 w 10000"/>
                <a:gd name="connsiteY13" fmla="*/ 46 h 10000"/>
                <a:gd name="connsiteX14" fmla="*/ 4609 w 10000"/>
                <a:gd name="connsiteY14" fmla="*/ 7558 h 10000"/>
                <a:gd name="connsiteX15" fmla="*/ 5000 w 10000"/>
                <a:gd name="connsiteY15" fmla="*/ 7944 h 10000"/>
                <a:gd name="connsiteX16" fmla="*/ 5359 w 10000"/>
                <a:gd name="connsiteY16" fmla="*/ 5724 h 10000"/>
                <a:gd name="connsiteX17" fmla="*/ 5476 w 10000"/>
                <a:gd name="connsiteY17" fmla="*/ 8797 h 10000"/>
                <a:gd name="connsiteX18" fmla="*/ 5926 w 10000"/>
                <a:gd name="connsiteY18" fmla="*/ 1484 h 10000"/>
                <a:gd name="connsiteX19" fmla="*/ 6408 w 10000"/>
                <a:gd name="connsiteY19" fmla="*/ 8213 h 10000"/>
                <a:gd name="connsiteX20" fmla="*/ 6702 w 10000"/>
                <a:gd name="connsiteY20" fmla="*/ 7231 h 10000"/>
                <a:gd name="connsiteX21" fmla="*/ 7275 w 10000"/>
                <a:gd name="connsiteY21" fmla="*/ 8926 h 10000"/>
                <a:gd name="connsiteX22" fmla="*/ 7752 w 10000"/>
                <a:gd name="connsiteY22" fmla="*/ 4743 h 10000"/>
                <a:gd name="connsiteX23" fmla="*/ 7976 w 10000"/>
                <a:gd name="connsiteY23" fmla="*/ 9042 h 10000"/>
                <a:gd name="connsiteX24" fmla="*/ 8319 w 10000"/>
                <a:gd name="connsiteY24" fmla="*/ 6776 h 10000"/>
                <a:gd name="connsiteX25" fmla="*/ 8442 w 10000"/>
                <a:gd name="connsiteY25" fmla="*/ 1542 h 10000"/>
                <a:gd name="connsiteX26" fmla="*/ 8951 w 10000"/>
                <a:gd name="connsiteY26" fmla="*/ 8797 h 10000"/>
                <a:gd name="connsiteX27" fmla="*/ 9309 w 10000"/>
                <a:gd name="connsiteY27" fmla="*/ 7687 h 10000"/>
                <a:gd name="connsiteX28" fmla="*/ 9427 w 10000"/>
                <a:gd name="connsiteY28" fmla="*/ 8411 h 10000"/>
                <a:gd name="connsiteX29" fmla="*/ 10000 w 10000"/>
                <a:gd name="connsiteY29" fmla="*/ 4743 h 10000"/>
                <a:gd name="connsiteX0" fmla="*/ 0 w 10000"/>
                <a:gd name="connsiteY0" fmla="*/ 9849 h 9998"/>
                <a:gd name="connsiteX1" fmla="*/ 130 w 10000"/>
                <a:gd name="connsiteY1" fmla="*/ 8626 h 9998"/>
                <a:gd name="connsiteX2" fmla="*/ 418 w 10000"/>
                <a:gd name="connsiteY2" fmla="*/ 9849 h 9998"/>
                <a:gd name="connsiteX3" fmla="*/ 685 w 10000"/>
                <a:gd name="connsiteY3" fmla="*/ 8926 h 9998"/>
                <a:gd name="connsiteX4" fmla="*/ 1065 w 10000"/>
                <a:gd name="connsiteY4" fmla="*/ 8915 h 9998"/>
                <a:gd name="connsiteX5" fmla="*/ 1344 w 10000"/>
                <a:gd name="connsiteY5" fmla="*/ 8411 h 9998"/>
                <a:gd name="connsiteX6" fmla="*/ 1494 w 10000"/>
                <a:gd name="connsiteY6" fmla="*/ 6904 h 9998"/>
                <a:gd name="connsiteX7" fmla="*/ 1643 w 10000"/>
                <a:gd name="connsiteY7" fmla="*/ 9065 h 9998"/>
                <a:gd name="connsiteX8" fmla="*/ 1916 w 10000"/>
                <a:gd name="connsiteY8" fmla="*/ 8669 h 9998"/>
                <a:gd name="connsiteX9" fmla="*/ 2323 w 10000"/>
                <a:gd name="connsiteY9" fmla="*/ 8762 h 9998"/>
                <a:gd name="connsiteX10" fmla="*/ 2693 w 10000"/>
                <a:gd name="connsiteY10" fmla="*/ 4486 h 9998"/>
                <a:gd name="connsiteX11" fmla="*/ 2934 w 10000"/>
                <a:gd name="connsiteY11" fmla="*/ 8143 h 9998"/>
                <a:gd name="connsiteX12" fmla="*/ 3533 w 10000"/>
                <a:gd name="connsiteY12" fmla="*/ 5724 h 9998"/>
                <a:gd name="connsiteX13" fmla="*/ 4010 w 10000"/>
                <a:gd name="connsiteY13" fmla="*/ 7816 h 9998"/>
                <a:gd name="connsiteX14" fmla="*/ 4400 w 10000"/>
                <a:gd name="connsiteY14" fmla="*/ 46 h 9998"/>
                <a:gd name="connsiteX15" fmla="*/ 4609 w 10000"/>
                <a:gd name="connsiteY15" fmla="*/ 7558 h 9998"/>
                <a:gd name="connsiteX16" fmla="*/ 5000 w 10000"/>
                <a:gd name="connsiteY16" fmla="*/ 7944 h 9998"/>
                <a:gd name="connsiteX17" fmla="*/ 5359 w 10000"/>
                <a:gd name="connsiteY17" fmla="*/ 5724 h 9998"/>
                <a:gd name="connsiteX18" fmla="*/ 5476 w 10000"/>
                <a:gd name="connsiteY18" fmla="*/ 8797 h 9998"/>
                <a:gd name="connsiteX19" fmla="*/ 5926 w 10000"/>
                <a:gd name="connsiteY19" fmla="*/ 1484 h 9998"/>
                <a:gd name="connsiteX20" fmla="*/ 6408 w 10000"/>
                <a:gd name="connsiteY20" fmla="*/ 8213 h 9998"/>
                <a:gd name="connsiteX21" fmla="*/ 6702 w 10000"/>
                <a:gd name="connsiteY21" fmla="*/ 7231 h 9998"/>
                <a:gd name="connsiteX22" fmla="*/ 7275 w 10000"/>
                <a:gd name="connsiteY22" fmla="*/ 8926 h 9998"/>
                <a:gd name="connsiteX23" fmla="*/ 7752 w 10000"/>
                <a:gd name="connsiteY23" fmla="*/ 4743 h 9998"/>
                <a:gd name="connsiteX24" fmla="*/ 7976 w 10000"/>
                <a:gd name="connsiteY24" fmla="*/ 9042 h 9998"/>
                <a:gd name="connsiteX25" fmla="*/ 8319 w 10000"/>
                <a:gd name="connsiteY25" fmla="*/ 6776 h 9998"/>
                <a:gd name="connsiteX26" fmla="*/ 8442 w 10000"/>
                <a:gd name="connsiteY26" fmla="*/ 1542 h 9998"/>
                <a:gd name="connsiteX27" fmla="*/ 8951 w 10000"/>
                <a:gd name="connsiteY27" fmla="*/ 8797 h 9998"/>
                <a:gd name="connsiteX28" fmla="*/ 9309 w 10000"/>
                <a:gd name="connsiteY28" fmla="*/ 7687 h 9998"/>
                <a:gd name="connsiteX29" fmla="*/ 9427 w 10000"/>
                <a:gd name="connsiteY29" fmla="*/ 8411 h 9998"/>
                <a:gd name="connsiteX30" fmla="*/ 10000 w 10000"/>
                <a:gd name="connsiteY30" fmla="*/ 4743 h 9998"/>
                <a:gd name="connsiteX0" fmla="*/ 0 w 10000"/>
                <a:gd name="connsiteY0" fmla="*/ 9851 h 9851"/>
                <a:gd name="connsiteX1" fmla="*/ 130 w 10000"/>
                <a:gd name="connsiteY1" fmla="*/ 8628 h 9851"/>
                <a:gd name="connsiteX2" fmla="*/ 458 w 10000"/>
                <a:gd name="connsiteY2" fmla="*/ 8922 h 9851"/>
                <a:gd name="connsiteX3" fmla="*/ 685 w 10000"/>
                <a:gd name="connsiteY3" fmla="*/ 8928 h 9851"/>
                <a:gd name="connsiteX4" fmla="*/ 1065 w 10000"/>
                <a:gd name="connsiteY4" fmla="*/ 8917 h 9851"/>
                <a:gd name="connsiteX5" fmla="*/ 1344 w 10000"/>
                <a:gd name="connsiteY5" fmla="*/ 8413 h 9851"/>
                <a:gd name="connsiteX6" fmla="*/ 1494 w 10000"/>
                <a:gd name="connsiteY6" fmla="*/ 6905 h 9851"/>
                <a:gd name="connsiteX7" fmla="*/ 1643 w 10000"/>
                <a:gd name="connsiteY7" fmla="*/ 9067 h 9851"/>
                <a:gd name="connsiteX8" fmla="*/ 1916 w 10000"/>
                <a:gd name="connsiteY8" fmla="*/ 8671 h 9851"/>
                <a:gd name="connsiteX9" fmla="*/ 2323 w 10000"/>
                <a:gd name="connsiteY9" fmla="*/ 8764 h 9851"/>
                <a:gd name="connsiteX10" fmla="*/ 2693 w 10000"/>
                <a:gd name="connsiteY10" fmla="*/ 4487 h 9851"/>
                <a:gd name="connsiteX11" fmla="*/ 2934 w 10000"/>
                <a:gd name="connsiteY11" fmla="*/ 8145 h 9851"/>
                <a:gd name="connsiteX12" fmla="*/ 3533 w 10000"/>
                <a:gd name="connsiteY12" fmla="*/ 5725 h 9851"/>
                <a:gd name="connsiteX13" fmla="*/ 4010 w 10000"/>
                <a:gd name="connsiteY13" fmla="*/ 7818 h 9851"/>
                <a:gd name="connsiteX14" fmla="*/ 4400 w 10000"/>
                <a:gd name="connsiteY14" fmla="*/ 46 h 9851"/>
                <a:gd name="connsiteX15" fmla="*/ 4609 w 10000"/>
                <a:gd name="connsiteY15" fmla="*/ 7560 h 9851"/>
                <a:gd name="connsiteX16" fmla="*/ 5000 w 10000"/>
                <a:gd name="connsiteY16" fmla="*/ 7946 h 9851"/>
                <a:gd name="connsiteX17" fmla="*/ 5359 w 10000"/>
                <a:gd name="connsiteY17" fmla="*/ 5725 h 9851"/>
                <a:gd name="connsiteX18" fmla="*/ 5476 w 10000"/>
                <a:gd name="connsiteY18" fmla="*/ 8799 h 9851"/>
                <a:gd name="connsiteX19" fmla="*/ 5926 w 10000"/>
                <a:gd name="connsiteY19" fmla="*/ 1484 h 9851"/>
                <a:gd name="connsiteX20" fmla="*/ 6408 w 10000"/>
                <a:gd name="connsiteY20" fmla="*/ 8215 h 9851"/>
                <a:gd name="connsiteX21" fmla="*/ 6702 w 10000"/>
                <a:gd name="connsiteY21" fmla="*/ 7232 h 9851"/>
                <a:gd name="connsiteX22" fmla="*/ 7275 w 10000"/>
                <a:gd name="connsiteY22" fmla="*/ 8928 h 9851"/>
                <a:gd name="connsiteX23" fmla="*/ 7752 w 10000"/>
                <a:gd name="connsiteY23" fmla="*/ 4744 h 9851"/>
                <a:gd name="connsiteX24" fmla="*/ 7976 w 10000"/>
                <a:gd name="connsiteY24" fmla="*/ 9044 h 9851"/>
                <a:gd name="connsiteX25" fmla="*/ 8319 w 10000"/>
                <a:gd name="connsiteY25" fmla="*/ 6777 h 9851"/>
                <a:gd name="connsiteX26" fmla="*/ 8442 w 10000"/>
                <a:gd name="connsiteY26" fmla="*/ 1542 h 9851"/>
                <a:gd name="connsiteX27" fmla="*/ 8951 w 10000"/>
                <a:gd name="connsiteY27" fmla="*/ 8799 h 9851"/>
                <a:gd name="connsiteX28" fmla="*/ 9309 w 10000"/>
                <a:gd name="connsiteY28" fmla="*/ 7689 h 9851"/>
                <a:gd name="connsiteX29" fmla="*/ 9427 w 10000"/>
                <a:gd name="connsiteY29" fmla="*/ 8413 h 9851"/>
                <a:gd name="connsiteX30" fmla="*/ 10000 w 10000"/>
                <a:gd name="connsiteY30" fmla="*/ 4744 h 9851"/>
                <a:gd name="connsiteX0" fmla="*/ 0 w 9976"/>
                <a:gd name="connsiteY0" fmla="*/ 8861 h 9976"/>
                <a:gd name="connsiteX1" fmla="*/ 106 w 9976"/>
                <a:gd name="connsiteY1" fmla="*/ 8759 h 9976"/>
                <a:gd name="connsiteX2" fmla="*/ 434 w 9976"/>
                <a:gd name="connsiteY2" fmla="*/ 9057 h 9976"/>
                <a:gd name="connsiteX3" fmla="*/ 661 w 9976"/>
                <a:gd name="connsiteY3" fmla="*/ 9063 h 9976"/>
                <a:gd name="connsiteX4" fmla="*/ 1041 w 9976"/>
                <a:gd name="connsiteY4" fmla="*/ 9052 h 9976"/>
                <a:gd name="connsiteX5" fmla="*/ 1320 w 9976"/>
                <a:gd name="connsiteY5" fmla="*/ 8540 h 9976"/>
                <a:gd name="connsiteX6" fmla="*/ 1470 w 9976"/>
                <a:gd name="connsiteY6" fmla="*/ 7009 h 9976"/>
                <a:gd name="connsiteX7" fmla="*/ 1619 w 9976"/>
                <a:gd name="connsiteY7" fmla="*/ 9204 h 9976"/>
                <a:gd name="connsiteX8" fmla="*/ 1892 w 9976"/>
                <a:gd name="connsiteY8" fmla="*/ 8802 h 9976"/>
                <a:gd name="connsiteX9" fmla="*/ 2299 w 9976"/>
                <a:gd name="connsiteY9" fmla="*/ 8897 h 9976"/>
                <a:gd name="connsiteX10" fmla="*/ 2669 w 9976"/>
                <a:gd name="connsiteY10" fmla="*/ 4555 h 9976"/>
                <a:gd name="connsiteX11" fmla="*/ 2910 w 9976"/>
                <a:gd name="connsiteY11" fmla="*/ 8268 h 9976"/>
                <a:gd name="connsiteX12" fmla="*/ 3509 w 9976"/>
                <a:gd name="connsiteY12" fmla="*/ 5812 h 9976"/>
                <a:gd name="connsiteX13" fmla="*/ 3986 w 9976"/>
                <a:gd name="connsiteY13" fmla="*/ 7936 h 9976"/>
                <a:gd name="connsiteX14" fmla="*/ 4376 w 9976"/>
                <a:gd name="connsiteY14" fmla="*/ 47 h 9976"/>
                <a:gd name="connsiteX15" fmla="*/ 4585 w 9976"/>
                <a:gd name="connsiteY15" fmla="*/ 7674 h 9976"/>
                <a:gd name="connsiteX16" fmla="*/ 4976 w 9976"/>
                <a:gd name="connsiteY16" fmla="*/ 8066 h 9976"/>
                <a:gd name="connsiteX17" fmla="*/ 5335 w 9976"/>
                <a:gd name="connsiteY17" fmla="*/ 5812 h 9976"/>
                <a:gd name="connsiteX18" fmla="*/ 5452 w 9976"/>
                <a:gd name="connsiteY18" fmla="*/ 8932 h 9976"/>
                <a:gd name="connsiteX19" fmla="*/ 5902 w 9976"/>
                <a:gd name="connsiteY19" fmla="*/ 1506 h 9976"/>
                <a:gd name="connsiteX20" fmla="*/ 6384 w 9976"/>
                <a:gd name="connsiteY20" fmla="*/ 8339 h 9976"/>
                <a:gd name="connsiteX21" fmla="*/ 6678 w 9976"/>
                <a:gd name="connsiteY21" fmla="*/ 7341 h 9976"/>
                <a:gd name="connsiteX22" fmla="*/ 7251 w 9976"/>
                <a:gd name="connsiteY22" fmla="*/ 9063 h 9976"/>
                <a:gd name="connsiteX23" fmla="*/ 7728 w 9976"/>
                <a:gd name="connsiteY23" fmla="*/ 4816 h 9976"/>
                <a:gd name="connsiteX24" fmla="*/ 7952 w 9976"/>
                <a:gd name="connsiteY24" fmla="*/ 9181 h 9976"/>
                <a:gd name="connsiteX25" fmla="*/ 8295 w 9976"/>
                <a:gd name="connsiteY25" fmla="*/ 6880 h 9976"/>
                <a:gd name="connsiteX26" fmla="*/ 8418 w 9976"/>
                <a:gd name="connsiteY26" fmla="*/ 1565 h 9976"/>
                <a:gd name="connsiteX27" fmla="*/ 8927 w 9976"/>
                <a:gd name="connsiteY27" fmla="*/ 8932 h 9976"/>
                <a:gd name="connsiteX28" fmla="*/ 9285 w 9976"/>
                <a:gd name="connsiteY28" fmla="*/ 7805 h 9976"/>
                <a:gd name="connsiteX29" fmla="*/ 9403 w 9976"/>
                <a:gd name="connsiteY29" fmla="*/ 8540 h 9976"/>
                <a:gd name="connsiteX30" fmla="*/ 9976 w 9976"/>
                <a:gd name="connsiteY30" fmla="*/ 4816 h 9976"/>
                <a:gd name="connsiteX0" fmla="*/ 0 w 10000"/>
                <a:gd name="connsiteY0" fmla="*/ 8882 h 10000"/>
                <a:gd name="connsiteX1" fmla="*/ 106 w 10000"/>
                <a:gd name="connsiteY1" fmla="*/ 8780 h 10000"/>
                <a:gd name="connsiteX2" fmla="*/ 435 w 10000"/>
                <a:gd name="connsiteY2" fmla="*/ 9079 h 10000"/>
                <a:gd name="connsiteX3" fmla="*/ 663 w 10000"/>
                <a:gd name="connsiteY3" fmla="*/ 9085 h 10000"/>
                <a:gd name="connsiteX4" fmla="*/ 1044 w 10000"/>
                <a:gd name="connsiteY4" fmla="*/ 9074 h 10000"/>
                <a:gd name="connsiteX5" fmla="*/ 1323 w 10000"/>
                <a:gd name="connsiteY5" fmla="*/ 8561 h 10000"/>
                <a:gd name="connsiteX6" fmla="*/ 1474 w 10000"/>
                <a:gd name="connsiteY6" fmla="*/ 7026 h 10000"/>
                <a:gd name="connsiteX7" fmla="*/ 1639 w 10000"/>
                <a:gd name="connsiteY7" fmla="*/ 9083 h 10000"/>
                <a:gd name="connsiteX8" fmla="*/ 1897 w 10000"/>
                <a:gd name="connsiteY8" fmla="*/ 8823 h 10000"/>
                <a:gd name="connsiteX9" fmla="*/ 2305 w 10000"/>
                <a:gd name="connsiteY9" fmla="*/ 8918 h 10000"/>
                <a:gd name="connsiteX10" fmla="*/ 2675 w 10000"/>
                <a:gd name="connsiteY10" fmla="*/ 4566 h 10000"/>
                <a:gd name="connsiteX11" fmla="*/ 2917 w 10000"/>
                <a:gd name="connsiteY11" fmla="*/ 8288 h 10000"/>
                <a:gd name="connsiteX12" fmla="*/ 3517 w 10000"/>
                <a:gd name="connsiteY12" fmla="*/ 5826 h 10000"/>
                <a:gd name="connsiteX13" fmla="*/ 3996 w 10000"/>
                <a:gd name="connsiteY13" fmla="*/ 7955 h 10000"/>
                <a:gd name="connsiteX14" fmla="*/ 4387 w 10000"/>
                <a:gd name="connsiteY14" fmla="*/ 47 h 10000"/>
                <a:gd name="connsiteX15" fmla="*/ 4596 w 10000"/>
                <a:gd name="connsiteY15" fmla="*/ 7692 h 10000"/>
                <a:gd name="connsiteX16" fmla="*/ 4988 w 10000"/>
                <a:gd name="connsiteY16" fmla="*/ 8085 h 10000"/>
                <a:gd name="connsiteX17" fmla="*/ 5348 w 10000"/>
                <a:gd name="connsiteY17" fmla="*/ 5826 h 10000"/>
                <a:gd name="connsiteX18" fmla="*/ 5465 w 10000"/>
                <a:gd name="connsiteY18" fmla="*/ 8953 h 10000"/>
                <a:gd name="connsiteX19" fmla="*/ 5916 w 10000"/>
                <a:gd name="connsiteY19" fmla="*/ 1510 h 10000"/>
                <a:gd name="connsiteX20" fmla="*/ 6399 w 10000"/>
                <a:gd name="connsiteY20" fmla="*/ 8359 h 10000"/>
                <a:gd name="connsiteX21" fmla="*/ 6694 w 10000"/>
                <a:gd name="connsiteY21" fmla="*/ 7359 h 10000"/>
                <a:gd name="connsiteX22" fmla="*/ 7268 w 10000"/>
                <a:gd name="connsiteY22" fmla="*/ 9085 h 10000"/>
                <a:gd name="connsiteX23" fmla="*/ 7747 w 10000"/>
                <a:gd name="connsiteY23" fmla="*/ 4828 h 10000"/>
                <a:gd name="connsiteX24" fmla="*/ 7971 w 10000"/>
                <a:gd name="connsiteY24" fmla="*/ 9203 h 10000"/>
                <a:gd name="connsiteX25" fmla="*/ 8315 w 10000"/>
                <a:gd name="connsiteY25" fmla="*/ 6897 h 10000"/>
                <a:gd name="connsiteX26" fmla="*/ 8438 w 10000"/>
                <a:gd name="connsiteY26" fmla="*/ 1569 h 10000"/>
                <a:gd name="connsiteX27" fmla="*/ 8948 w 10000"/>
                <a:gd name="connsiteY27" fmla="*/ 8953 h 10000"/>
                <a:gd name="connsiteX28" fmla="*/ 9307 w 10000"/>
                <a:gd name="connsiteY28" fmla="*/ 7824 h 10000"/>
                <a:gd name="connsiteX29" fmla="*/ 9426 w 10000"/>
                <a:gd name="connsiteY29" fmla="*/ 8561 h 10000"/>
                <a:gd name="connsiteX30" fmla="*/ 10000 w 10000"/>
                <a:gd name="connsiteY30" fmla="*/ 4828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000" h="10000">
                  <a:moveTo>
                    <a:pt x="0" y="8882"/>
                  </a:moveTo>
                  <a:cubicBezTo>
                    <a:pt x="1" y="8877"/>
                    <a:pt x="34" y="8747"/>
                    <a:pt x="106" y="8780"/>
                  </a:cubicBezTo>
                  <a:cubicBezTo>
                    <a:pt x="178" y="8813"/>
                    <a:pt x="322" y="9230"/>
                    <a:pt x="435" y="9079"/>
                  </a:cubicBezTo>
                  <a:cubicBezTo>
                    <a:pt x="547" y="8923"/>
                    <a:pt x="561" y="9086"/>
                    <a:pt x="663" y="9085"/>
                  </a:cubicBezTo>
                  <a:cubicBezTo>
                    <a:pt x="764" y="9084"/>
                    <a:pt x="936" y="9156"/>
                    <a:pt x="1044" y="9074"/>
                  </a:cubicBezTo>
                  <a:cubicBezTo>
                    <a:pt x="1151" y="8991"/>
                    <a:pt x="1251" y="8901"/>
                    <a:pt x="1323" y="8561"/>
                  </a:cubicBezTo>
                  <a:cubicBezTo>
                    <a:pt x="1395" y="8220"/>
                    <a:pt x="1424" y="6920"/>
                    <a:pt x="1474" y="7026"/>
                  </a:cubicBezTo>
                  <a:cubicBezTo>
                    <a:pt x="1522" y="7133"/>
                    <a:pt x="1570" y="8787"/>
                    <a:pt x="1639" y="9083"/>
                  </a:cubicBezTo>
                  <a:cubicBezTo>
                    <a:pt x="1709" y="9382"/>
                    <a:pt x="1786" y="8851"/>
                    <a:pt x="1897" y="8823"/>
                  </a:cubicBezTo>
                  <a:cubicBezTo>
                    <a:pt x="2008" y="8795"/>
                    <a:pt x="2176" y="9631"/>
                    <a:pt x="2305" y="8918"/>
                  </a:cubicBezTo>
                  <a:cubicBezTo>
                    <a:pt x="2434" y="8205"/>
                    <a:pt x="2573" y="4670"/>
                    <a:pt x="2675" y="4566"/>
                  </a:cubicBezTo>
                  <a:cubicBezTo>
                    <a:pt x="2778" y="4461"/>
                    <a:pt x="2777" y="8074"/>
                    <a:pt x="2917" y="8288"/>
                  </a:cubicBezTo>
                  <a:cubicBezTo>
                    <a:pt x="3056" y="8501"/>
                    <a:pt x="3341" y="5885"/>
                    <a:pt x="3517" y="5826"/>
                  </a:cubicBezTo>
                  <a:cubicBezTo>
                    <a:pt x="3695" y="5767"/>
                    <a:pt x="3850" y="8918"/>
                    <a:pt x="3996" y="7955"/>
                  </a:cubicBezTo>
                  <a:cubicBezTo>
                    <a:pt x="4140" y="6992"/>
                    <a:pt x="4285" y="95"/>
                    <a:pt x="4387" y="47"/>
                  </a:cubicBezTo>
                  <a:cubicBezTo>
                    <a:pt x="4489" y="0"/>
                    <a:pt x="4494" y="6349"/>
                    <a:pt x="4596" y="7692"/>
                  </a:cubicBezTo>
                  <a:cubicBezTo>
                    <a:pt x="4698" y="9037"/>
                    <a:pt x="4865" y="8395"/>
                    <a:pt x="4988" y="8085"/>
                  </a:cubicBezTo>
                  <a:cubicBezTo>
                    <a:pt x="5111" y="7777"/>
                    <a:pt x="5267" y="5683"/>
                    <a:pt x="5348" y="5826"/>
                  </a:cubicBezTo>
                  <a:cubicBezTo>
                    <a:pt x="5428" y="5969"/>
                    <a:pt x="5369" y="9678"/>
                    <a:pt x="5465" y="8953"/>
                  </a:cubicBezTo>
                  <a:cubicBezTo>
                    <a:pt x="5562" y="8228"/>
                    <a:pt x="5761" y="1606"/>
                    <a:pt x="5916" y="1510"/>
                  </a:cubicBezTo>
                  <a:cubicBezTo>
                    <a:pt x="6072" y="1414"/>
                    <a:pt x="6270" y="7384"/>
                    <a:pt x="6399" y="8359"/>
                  </a:cubicBezTo>
                  <a:cubicBezTo>
                    <a:pt x="6528" y="9334"/>
                    <a:pt x="6550" y="7241"/>
                    <a:pt x="6694" y="7359"/>
                  </a:cubicBezTo>
                  <a:cubicBezTo>
                    <a:pt x="6839" y="7478"/>
                    <a:pt x="7092" y="9501"/>
                    <a:pt x="7268" y="9085"/>
                  </a:cubicBezTo>
                  <a:cubicBezTo>
                    <a:pt x="7446" y="8669"/>
                    <a:pt x="7629" y="4808"/>
                    <a:pt x="7747" y="4828"/>
                  </a:cubicBezTo>
                  <a:cubicBezTo>
                    <a:pt x="7864" y="4847"/>
                    <a:pt x="7875" y="8858"/>
                    <a:pt x="7971" y="9203"/>
                  </a:cubicBezTo>
                  <a:cubicBezTo>
                    <a:pt x="8068" y="9548"/>
                    <a:pt x="8237" y="8169"/>
                    <a:pt x="8315" y="6897"/>
                  </a:cubicBezTo>
                  <a:cubicBezTo>
                    <a:pt x="8393" y="5624"/>
                    <a:pt x="8331" y="1224"/>
                    <a:pt x="8438" y="1569"/>
                  </a:cubicBezTo>
                  <a:cubicBezTo>
                    <a:pt x="8546" y="1913"/>
                    <a:pt x="8803" y="7908"/>
                    <a:pt x="8948" y="8953"/>
                  </a:cubicBezTo>
                  <a:cubicBezTo>
                    <a:pt x="9093" y="10000"/>
                    <a:pt x="9227" y="7884"/>
                    <a:pt x="9307" y="7824"/>
                  </a:cubicBezTo>
                  <a:cubicBezTo>
                    <a:pt x="9389" y="7765"/>
                    <a:pt x="9313" y="9061"/>
                    <a:pt x="9426" y="8561"/>
                  </a:cubicBezTo>
                  <a:cubicBezTo>
                    <a:pt x="9539" y="8062"/>
                    <a:pt x="9769" y="6444"/>
                    <a:pt x="10000" y="482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Text Box 26"/>
            <p:cNvSpPr txBox="1">
              <a:spLocks noChangeArrowheads="1"/>
            </p:cNvSpPr>
            <p:nvPr/>
          </p:nvSpPr>
          <p:spPr bwMode="auto">
            <a:xfrm>
              <a:off x="2355549" y="2114150"/>
              <a:ext cx="2974975" cy="49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fr-FR" sz="1200" i="1">
                  <a:latin typeface="Calibri" pitchFamily="34" charset="0"/>
                </a:rPr>
                <a:t>flow-rate</a:t>
              </a:r>
            </a:p>
          </p:txBody>
        </p:sp>
        <p:sp>
          <p:nvSpPr>
            <p:cNvPr id="25" name="Line 31"/>
            <p:cNvSpPr>
              <a:spLocks noChangeShapeType="1"/>
            </p:cNvSpPr>
            <p:nvPr/>
          </p:nvSpPr>
          <p:spPr bwMode="auto">
            <a:xfrm>
              <a:off x="2638124" y="4127682"/>
              <a:ext cx="3152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9" name="Flèche droite 28"/>
          <p:cNvSpPr/>
          <p:nvPr/>
        </p:nvSpPr>
        <p:spPr bwMode="auto">
          <a:xfrm>
            <a:off x="3191042" y="5574630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4103466" y="5217731"/>
            <a:ext cx="4536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Amélioration du rendement de réseau</a:t>
            </a:r>
          </a:p>
        </p:txBody>
      </p:sp>
      <p:sp>
        <p:nvSpPr>
          <p:cNvPr id="28" name="Ellipse 27"/>
          <p:cNvSpPr/>
          <p:nvPr/>
        </p:nvSpPr>
        <p:spPr bwMode="auto">
          <a:xfrm>
            <a:off x="7115343" y="1061453"/>
            <a:ext cx="1732547" cy="173254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7102643" y="1048753"/>
            <a:ext cx="1732547" cy="173254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6" name="Flèche droite 25">
            <a:hlinkClick r:id="rId4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9" grpId="0" animBg="1"/>
      <p:bldP spid="1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67200" y="923351"/>
            <a:ext cx="8229600" cy="695325"/>
          </a:xfrm>
        </p:spPr>
        <p:txBody>
          <a:bodyPr/>
          <a:lstStyle/>
          <a:p>
            <a:r>
              <a:rPr lang="fr-FR" dirty="0" smtClean="0"/>
              <a:t>Retour d’eau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697158" y="5465254"/>
            <a:ext cx="250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Retour d’eau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270542" y="5893735"/>
            <a:ext cx="4000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Surveillance de la qualité de l’eau*</a:t>
            </a:r>
          </a:p>
        </p:txBody>
      </p:sp>
      <p:sp>
        <p:nvSpPr>
          <p:cNvPr id="18" name="Espace réservé du contenu 16"/>
          <p:cNvSpPr>
            <a:spLocks noGrp="1"/>
          </p:cNvSpPr>
          <p:nvPr>
            <p:ph sz="half" idx="2"/>
          </p:nvPr>
        </p:nvSpPr>
        <p:spPr>
          <a:xfrm>
            <a:off x="296014" y="1820726"/>
            <a:ext cx="7126063" cy="1586247"/>
          </a:xfrm>
        </p:spPr>
        <p:txBody>
          <a:bodyPr/>
          <a:lstStyle/>
          <a:p>
            <a:pPr>
              <a:buNone/>
            </a:pPr>
            <a:r>
              <a:rPr lang="fr-FR" sz="2000" dirty="0" smtClean="0"/>
              <a:t>	Détection des retours d’eau (10 tours d’aiguille consécutifs) </a:t>
            </a:r>
            <a:br>
              <a:rPr lang="fr-FR" sz="2000" dirty="0" smtClean="0"/>
            </a:br>
            <a:r>
              <a:rPr lang="fr-FR" sz="2000" dirty="0" smtClean="0"/>
              <a:t>- Mobile : mémorisation du volume cumulé des retours </a:t>
            </a:r>
          </a:p>
          <a:p>
            <a:pPr>
              <a:buNone/>
            </a:pPr>
            <a:r>
              <a:rPr lang="fr-FR" sz="2000" dirty="0" smtClean="0"/>
              <a:t>	  d’eau et alarme mensuelle sur 13 mois</a:t>
            </a:r>
          </a:p>
          <a:p>
            <a:pPr indent="12700">
              <a:buNone/>
            </a:pPr>
            <a:r>
              <a:rPr lang="fr-FR" sz="2000" dirty="0" smtClean="0"/>
              <a:t>- Fixe : alarme quotidienne + volume cumulé des retours d’eau</a:t>
            </a:r>
          </a:p>
          <a:p>
            <a:endParaRPr lang="fr-FR" sz="2000" dirty="0" smtClean="0"/>
          </a:p>
          <a:p>
            <a:pPr>
              <a:buNone/>
            </a:pPr>
            <a:endParaRPr lang="fr-FR" sz="2000" dirty="0"/>
          </a:p>
        </p:txBody>
      </p:sp>
      <p:grpSp>
        <p:nvGrpSpPr>
          <p:cNvPr id="2" name="Groupe 18"/>
          <p:cNvGrpSpPr/>
          <p:nvPr/>
        </p:nvGrpSpPr>
        <p:grpSpPr>
          <a:xfrm>
            <a:off x="2762331" y="3401938"/>
            <a:ext cx="4103069" cy="1562443"/>
            <a:chOff x="1447115" y="2375790"/>
            <a:chExt cx="5185907" cy="2156618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7115" y="4196892"/>
              <a:ext cx="5185907" cy="335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47115" y="2375790"/>
              <a:ext cx="5185907" cy="1833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ZoneTexte 21"/>
          <p:cNvSpPr txBox="1"/>
          <p:nvPr/>
        </p:nvSpPr>
        <p:spPr>
          <a:xfrm>
            <a:off x="4270541" y="5506860"/>
            <a:ext cx="4177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Suspicion de fraude compteur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4270542" y="5155610"/>
            <a:ext cx="3845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Défaillance du clapet anti-retour</a:t>
            </a:r>
          </a:p>
        </p:txBody>
      </p:sp>
      <p:sp>
        <p:nvSpPr>
          <p:cNvPr id="25" name="Flèche droite 24"/>
          <p:cNvSpPr/>
          <p:nvPr/>
        </p:nvSpPr>
        <p:spPr bwMode="auto">
          <a:xfrm>
            <a:off x="3344111" y="5576449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Ellipse 14"/>
          <p:cNvSpPr/>
          <p:nvPr/>
        </p:nvSpPr>
        <p:spPr bwMode="auto">
          <a:xfrm>
            <a:off x="7153443" y="1112253"/>
            <a:ext cx="1732547" cy="173254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7159543" y="1048753"/>
            <a:ext cx="1732547" cy="1732547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Flèche droite 15">
            <a:hlinkClick r:id="rId5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3" grpId="0"/>
      <p:bldP spid="2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4900" y="986851"/>
            <a:ext cx="8229600" cy="695325"/>
          </a:xfrm>
        </p:spPr>
        <p:txBody>
          <a:bodyPr/>
          <a:lstStyle/>
          <a:p>
            <a:r>
              <a:rPr lang="fr-FR" dirty="0" smtClean="0"/>
              <a:t>Pics de débit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48916" y="5243937"/>
            <a:ext cx="250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Détection des pics de débit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sp>
        <p:nvSpPr>
          <p:cNvPr id="18" name="Espace réservé du contenu 16"/>
          <p:cNvSpPr>
            <a:spLocks noGrp="1"/>
          </p:cNvSpPr>
          <p:nvPr>
            <p:ph sz="half" idx="2"/>
          </p:nvPr>
        </p:nvSpPr>
        <p:spPr>
          <a:xfrm>
            <a:off x="482600" y="1703404"/>
            <a:ext cx="7384188" cy="1586247"/>
          </a:xfrm>
        </p:spPr>
        <p:txBody>
          <a:bodyPr/>
          <a:lstStyle/>
          <a:p>
            <a:pPr marL="0">
              <a:spcBef>
                <a:spcPts val="0"/>
              </a:spcBef>
              <a:buNone/>
            </a:pPr>
            <a:r>
              <a:rPr lang="fr-FR" sz="1900" dirty="0" smtClean="0"/>
              <a:t>Mobile : enregistrement des 5 pics max de débit sur une période d’analyse paramétrable (heure/jour/semaine/mois) + alarme de </a:t>
            </a:r>
          </a:p>
          <a:p>
            <a:pPr marL="0">
              <a:spcBef>
                <a:spcPts val="0"/>
              </a:spcBef>
              <a:buNone/>
            </a:pPr>
            <a:r>
              <a:rPr lang="fr-FR" sz="1900" dirty="0" err="1" smtClean="0"/>
              <a:t>sur-débit</a:t>
            </a:r>
            <a:r>
              <a:rPr lang="fr-FR" sz="1900" dirty="0" smtClean="0"/>
              <a:t> mensuelle mémorisée sur 13 mois et alarme annuelle.</a:t>
            </a:r>
          </a:p>
          <a:p>
            <a:pPr marL="0" indent="12700">
              <a:spcBef>
                <a:spcPts val="0"/>
              </a:spcBef>
              <a:buNone/>
            </a:pPr>
            <a:r>
              <a:rPr lang="fr-FR" sz="1900" dirty="0" smtClean="0"/>
              <a:t>Fixe : alarme de sur-débit quotidienne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3826042" y="5622995"/>
            <a:ext cx="4872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Suivi des ventes d’eau contractuelles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3826041" y="6016244"/>
            <a:ext cx="4569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Surveillance du réseau de distribution*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3826041" y="5217871"/>
            <a:ext cx="483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Complément d’analyse (fuite &amp; </a:t>
            </a:r>
            <a:r>
              <a:rPr lang="fr-FR" sz="2000" dirty="0" err="1" smtClean="0">
                <a:latin typeface="Calibri" pitchFamily="34" charset="0"/>
              </a:rPr>
              <a:t>dimension</a:t>
            </a:r>
            <a:r>
              <a:rPr lang="fr-FR" sz="2000" baseline="30000" dirty="0" err="1" smtClean="0">
                <a:latin typeface="Calibri" pitchFamily="34" charset="0"/>
              </a:rPr>
              <a:t>t</a:t>
            </a:r>
            <a:r>
              <a:rPr lang="fr-FR" sz="2000" dirty="0" smtClean="0">
                <a:latin typeface="Calibri" pitchFamily="34" charset="0"/>
              </a:rPr>
              <a:t>)</a:t>
            </a:r>
          </a:p>
        </p:txBody>
      </p:sp>
      <p:sp>
        <p:nvSpPr>
          <p:cNvPr id="24" name="Flèche droite 23"/>
          <p:cNvSpPr/>
          <p:nvPr/>
        </p:nvSpPr>
        <p:spPr bwMode="auto">
          <a:xfrm>
            <a:off x="2899611" y="5592811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e 31"/>
          <p:cNvGrpSpPr/>
          <p:nvPr/>
        </p:nvGrpSpPr>
        <p:grpSpPr>
          <a:xfrm>
            <a:off x="1109498" y="3387267"/>
            <a:ext cx="2399350" cy="1508406"/>
            <a:chOff x="2353124" y="2222546"/>
            <a:chExt cx="3872243" cy="2466048"/>
          </a:xfrm>
        </p:grpSpPr>
        <p:sp>
          <p:nvSpPr>
            <p:cNvPr id="33" name="AutoShape 22"/>
            <p:cNvSpPr>
              <a:spLocks noChangeArrowheads="1"/>
            </p:cNvSpPr>
            <p:nvPr/>
          </p:nvSpPr>
          <p:spPr bwMode="auto">
            <a:xfrm>
              <a:off x="3873529" y="2765472"/>
              <a:ext cx="177800" cy="214313"/>
            </a:xfrm>
            <a:prstGeom prst="star4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AutoShape 23"/>
            <p:cNvSpPr>
              <a:spLocks noChangeArrowheads="1"/>
            </p:cNvSpPr>
            <p:nvPr/>
          </p:nvSpPr>
          <p:spPr bwMode="auto">
            <a:xfrm>
              <a:off x="4296222" y="2928983"/>
              <a:ext cx="177800" cy="214312"/>
            </a:xfrm>
            <a:prstGeom prst="star4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AutoShape 24"/>
            <p:cNvSpPr>
              <a:spLocks noChangeArrowheads="1"/>
            </p:cNvSpPr>
            <p:nvPr/>
          </p:nvSpPr>
          <p:spPr bwMode="auto">
            <a:xfrm>
              <a:off x="5043934" y="2941683"/>
              <a:ext cx="177800" cy="214312"/>
            </a:xfrm>
            <a:prstGeom prst="star4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grpSp>
          <p:nvGrpSpPr>
            <p:cNvPr id="3" name="Groupe 14"/>
            <p:cNvGrpSpPr/>
            <p:nvPr/>
          </p:nvGrpSpPr>
          <p:grpSpPr>
            <a:xfrm>
              <a:off x="2353124" y="2222546"/>
              <a:ext cx="3872243" cy="2466048"/>
              <a:chOff x="2389219" y="2222546"/>
              <a:chExt cx="3872243" cy="2466048"/>
            </a:xfrm>
          </p:grpSpPr>
          <p:sp>
            <p:nvSpPr>
              <p:cNvPr id="37" name="Text Box 18"/>
              <p:cNvSpPr txBox="1">
                <a:spLocks noChangeArrowheads="1"/>
              </p:cNvSpPr>
              <p:nvPr/>
            </p:nvSpPr>
            <p:spPr bwMode="auto">
              <a:xfrm>
                <a:off x="5451837" y="4260896"/>
                <a:ext cx="809625" cy="4276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fr-FR" sz="1100" i="1">
                    <a:latin typeface="Calibri" pitchFamily="34" charset="0"/>
                  </a:rPr>
                  <a:t>time</a:t>
                </a:r>
              </a:p>
            </p:txBody>
          </p:sp>
          <p:sp>
            <p:nvSpPr>
              <p:cNvPr id="38" name="Line 19"/>
              <p:cNvSpPr>
                <a:spLocks noChangeShapeType="1"/>
              </p:cNvSpPr>
              <p:nvPr/>
            </p:nvSpPr>
            <p:spPr bwMode="auto">
              <a:xfrm>
                <a:off x="2644806" y="4230733"/>
                <a:ext cx="30448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9" name="Line 20"/>
              <p:cNvSpPr>
                <a:spLocks noChangeShapeType="1"/>
              </p:cNvSpPr>
              <p:nvPr/>
            </p:nvSpPr>
            <p:spPr bwMode="auto">
              <a:xfrm flipV="1">
                <a:off x="2662267" y="2516234"/>
                <a:ext cx="0" cy="17145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0" name="Freeform 21"/>
              <p:cNvSpPr>
                <a:spLocks/>
              </p:cNvSpPr>
              <p:nvPr/>
            </p:nvSpPr>
            <p:spPr bwMode="auto">
              <a:xfrm>
                <a:off x="2662267" y="2830559"/>
                <a:ext cx="2965450" cy="1371600"/>
              </a:xfrm>
              <a:custGeom>
                <a:avLst/>
                <a:gdLst>
                  <a:gd name="T0" fmla="*/ 0 w 1868"/>
                  <a:gd name="T1" fmla="*/ 843 h 864"/>
                  <a:gd name="T2" fmla="*/ 78 w 1868"/>
                  <a:gd name="T3" fmla="*/ 843 h 864"/>
                  <a:gd name="T4" fmla="*/ 128 w 1868"/>
                  <a:gd name="T5" fmla="*/ 764 h 864"/>
                  <a:gd name="T6" fmla="*/ 196 w 1868"/>
                  <a:gd name="T7" fmla="*/ 787 h 864"/>
                  <a:gd name="T8" fmla="*/ 251 w 1868"/>
                  <a:gd name="T9" fmla="*/ 720 h 864"/>
                  <a:gd name="T10" fmla="*/ 279 w 1868"/>
                  <a:gd name="T11" fmla="*/ 591 h 864"/>
                  <a:gd name="T12" fmla="*/ 307 w 1868"/>
                  <a:gd name="T13" fmla="*/ 776 h 864"/>
                  <a:gd name="T14" fmla="*/ 358 w 1868"/>
                  <a:gd name="T15" fmla="*/ 742 h 864"/>
                  <a:gd name="T16" fmla="*/ 425 w 1868"/>
                  <a:gd name="T17" fmla="*/ 804 h 864"/>
                  <a:gd name="T18" fmla="*/ 503 w 1868"/>
                  <a:gd name="T19" fmla="*/ 384 h 864"/>
                  <a:gd name="T20" fmla="*/ 548 w 1868"/>
                  <a:gd name="T21" fmla="*/ 697 h 864"/>
                  <a:gd name="T22" fmla="*/ 660 w 1868"/>
                  <a:gd name="T23" fmla="*/ 490 h 864"/>
                  <a:gd name="T24" fmla="*/ 749 w 1868"/>
                  <a:gd name="T25" fmla="*/ 669 h 864"/>
                  <a:gd name="T26" fmla="*/ 822 w 1868"/>
                  <a:gd name="T27" fmla="*/ 4 h 864"/>
                  <a:gd name="T28" fmla="*/ 861 w 1868"/>
                  <a:gd name="T29" fmla="*/ 647 h 864"/>
                  <a:gd name="T30" fmla="*/ 934 w 1868"/>
                  <a:gd name="T31" fmla="*/ 680 h 864"/>
                  <a:gd name="T32" fmla="*/ 1001 w 1868"/>
                  <a:gd name="T33" fmla="*/ 490 h 864"/>
                  <a:gd name="T34" fmla="*/ 1023 w 1868"/>
                  <a:gd name="T35" fmla="*/ 753 h 864"/>
                  <a:gd name="T36" fmla="*/ 1107 w 1868"/>
                  <a:gd name="T37" fmla="*/ 127 h 864"/>
                  <a:gd name="T38" fmla="*/ 1197 w 1868"/>
                  <a:gd name="T39" fmla="*/ 703 h 864"/>
                  <a:gd name="T40" fmla="*/ 1252 w 1868"/>
                  <a:gd name="T41" fmla="*/ 619 h 864"/>
                  <a:gd name="T42" fmla="*/ 1359 w 1868"/>
                  <a:gd name="T43" fmla="*/ 764 h 864"/>
                  <a:gd name="T44" fmla="*/ 1448 w 1868"/>
                  <a:gd name="T45" fmla="*/ 406 h 864"/>
                  <a:gd name="T46" fmla="*/ 1487 w 1868"/>
                  <a:gd name="T47" fmla="*/ 831 h 864"/>
                  <a:gd name="T48" fmla="*/ 1554 w 1868"/>
                  <a:gd name="T49" fmla="*/ 580 h 864"/>
                  <a:gd name="T50" fmla="*/ 1577 w 1868"/>
                  <a:gd name="T51" fmla="*/ 132 h 864"/>
                  <a:gd name="T52" fmla="*/ 1672 w 1868"/>
                  <a:gd name="T53" fmla="*/ 753 h 864"/>
                  <a:gd name="T54" fmla="*/ 1739 w 1868"/>
                  <a:gd name="T55" fmla="*/ 658 h 864"/>
                  <a:gd name="T56" fmla="*/ 1761 w 1868"/>
                  <a:gd name="T57" fmla="*/ 720 h 864"/>
                  <a:gd name="T58" fmla="*/ 1868 w 1868"/>
                  <a:gd name="T59" fmla="*/ 406 h 86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868"/>
                  <a:gd name="T91" fmla="*/ 0 h 864"/>
                  <a:gd name="T92" fmla="*/ 1868 w 1868"/>
                  <a:gd name="T93" fmla="*/ 864 h 86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868" h="864">
                    <a:moveTo>
                      <a:pt x="0" y="843"/>
                    </a:moveTo>
                    <a:cubicBezTo>
                      <a:pt x="28" y="849"/>
                      <a:pt x="57" y="856"/>
                      <a:pt x="78" y="843"/>
                    </a:cubicBezTo>
                    <a:cubicBezTo>
                      <a:pt x="99" y="830"/>
                      <a:pt x="108" y="773"/>
                      <a:pt x="128" y="764"/>
                    </a:cubicBezTo>
                    <a:cubicBezTo>
                      <a:pt x="148" y="755"/>
                      <a:pt x="176" y="794"/>
                      <a:pt x="196" y="787"/>
                    </a:cubicBezTo>
                    <a:cubicBezTo>
                      <a:pt x="216" y="780"/>
                      <a:pt x="237" y="753"/>
                      <a:pt x="251" y="720"/>
                    </a:cubicBezTo>
                    <a:cubicBezTo>
                      <a:pt x="265" y="687"/>
                      <a:pt x="270" y="582"/>
                      <a:pt x="279" y="591"/>
                    </a:cubicBezTo>
                    <a:cubicBezTo>
                      <a:pt x="288" y="600"/>
                      <a:pt x="294" y="751"/>
                      <a:pt x="307" y="776"/>
                    </a:cubicBezTo>
                    <a:cubicBezTo>
                      <a:pt x="320" y="801"/>
                      <a:pt x="338" y="737"/>
                      <a:pt x="358" y="742"/>
                    </a:cubicBezTo>
                    <a:cubicBezTo>
                      <a:pt x="378" y="747"/>
                      <a:pt x="401" y="864"/>
                      <a:pt x="425" y="804"/>
                    </a:cubicBezTo>
                    <a:cubicBezTo>
                      <a:pt x="449" y="744"/>
                      <a:pt x="482" y="402"/>
                      <a:pt x="503" y="384"/>
                    </a:cubicBezTo>
                    <a:cubicBezTo>
                      <a:pt x="524" y="366"/>
                      <a:pt x="522" y="679"/>
                      <a:pt x="548" y="697"/>
                    </a:cubicBezTo>
                    <a:cubicBezTo>
                      <a:pt x="574" y="715"/>
                      <a:pt x="627" y="495"/>
                      <a:pt x="660" y="490"/>
                    </a:cubicBezTo>
                    <a:cubicBezTo>
                      <a:pt x="693" y="485"/>
                      <a:pt x="722" y="750"/>
                      <a:pt x="749" y="669"/>
                    </a:cubicBezTo>
                    <a:cubicBezTo>
                      <a:pt x="776" y="588"/>
                      <a:pt x="803" y="8"/>
                      <a:pt x="822" y="4"/>
                    </a:cubicBezTo>
                    <a:cubicBezTo>
                      <a:pt x="841" y="0"/>
                      <a:pt x="842" y="534"/>
                      <a:pt x="861" y="647"/>
                    </a:cubicBezTo>
                    <a:cubicBezTo>
                      <a:pt x="880" y="760"/>
                      <a:pt x="911" y="706"/>
                      <a:pt x="934" y="680"/>
                    </a:cubicBezTo>
                    <a:cubicBezTo>
                      <a:pt x="957" y="654"/>
                      <a:pt x="986" y="478"/>
                      <a:pt x="1001" y="490"/>
                    </a:cubicBezTo>
                    <a:cubicBezTo>
                      <a:pt x="1016" y="502"/>
                      <a:pt x="1005" y="814"/>
                      <a:pt x="1023" y="753"/>
                    </a:cubicBezTo>
                    <a:cubicBezTo>
                      <a:pt x="1041" y="692"/>
                      <a:pt x="1078" y="135"/>
                      <a:pt x="1107" y="127"/>
                    </a:cubicBezTo>
                    <a:cubicBezTo>
                      <a:pt x="1136" y="119"/>
                      <a:pt x="1173" y="621"/>
                      <a:pt x="1197" y="703"/>
                    </a:cubicBezTo>
                    <a:cubicBezTo>
                      <a:pt x="1221" y="785"/>
                      <a:pt x="1225" y="609"/>
                      <a:pt x="1252" y="619"/>
                    </a:cubicBezTo>
                    <a:cubicBezTo>
                      <a:pt x="1279" y="629"/>
                      <a:pt x="1326" y="799"/>
                      <a:pt x="1359" y="764"/>
                    </a:cubicBezTo>
                    <a:cubicBezTo>
                      <a:pt x="1392" y="729"/>
                      <a:pt x="1427" y="395"/>
                      <a:pt x="1448" y="406"/>
                    </a:cubicBezTo>
                    <a:cubicBezTo>
                      <a:pt x="1469" y="417"/>
                      <a:pt x="1469" y="802"/>
                      <a:pt x="1487" y="831"/>
                    </a:cubicBezTo>
                    <a:cubicBezTo>
                      <a:pt x="1505" y="860"/>
                      <a:pt x="1539" y="696"/>
                      <a:pt x="1554" y="580"/>
                    </a:cubicBezTo>
                    <a:cubicBezTo>
                      <a:pt x="1569" y="464"/>
                      <a:pt x="1557" y="103"/>
                      <a:pt x="1577" y="132"/>
                    </a:cubicBezTo>
                    <a:cubicBezTo>
                      <a:pt x="1597" y="161"/>
                      <a:pt x="1645" y="665"/>
                      <a:pt x="1672" y="753"/>
                    </a:cubicBezTo>
                    <a:cubicBezTo>
                      <a:pt x="1699" y="841"/>
                      <a:pt x="1724" y="663"/>
                      <a:pt x="1739" y="658"/>
                    </a:cubicBezTo>
                    <a:cubicBezTo>
                      <a:pt x="1754" y="653"/>
                      <a:pt x="1740" y="762"/>
                      <a:pt x="1761" y="720"/>
                    </a:cubicBezTo>
                    <a:cubicBezTo>
                      <a:pt x="1782" y="678"/>
                      <a:pt x="1825" y="542"/>
                      <a:pt x="1868" y="40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1" name="Text Box 25"/>
              <p:cNvSpPr txBox="1">
                <a:spLocks noChangeArrowheads="1"/>
              </p:cNvSpPr>
              <p:nvPr/>
            </p:nvSpPr>
            <p:spPr bwMode="auto">
              <a:xfrm>
                <a:off x="2389219" y="2222546"/>
                <a:ext cx="2974976" cy="4151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fr-FR" sz="1050" i="1">
                    <a:latin typeface="Calibri" pitchFamily="34" charset="0"/>
                  </a:rPr>
                  <a:t>flow-rate</a:t>
                </a:r>
              </a:p>
            </p:txBody>
          </p:sp>
        </p:grpSp>
      </p:grpSp>
      <p:grpSp>
        <p:nvGrpSpPr>
          <p:cNvPr id="4" name="Groupe 41"/>
          <p:cNvGrpSpPr/>
          <p:nvPr/>
        </p:nvGrpSpPr>
        <p:grpSpPr>
          <a:xfrm>
            <a:off x="4420626" y="3069586"/>
            <a:ext cx="3362325" cy="1934502"/>
            <a:chOff x="5661335" y="4616426"/>
            <a:chExt cx="3362325" cy="1934502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77469" y="6256247"/>
              <a:ext cx="3261814" cy="294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61335" y="4616426"/>
              <a:ext cx="3362325" cy="1419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26"/>
          <p:cNvSpPr/>
          <p:nvPr/>
        </p:nvSpPr>
        <p:spPr bwMode="auto">
          <a:xfrm>
            <a:off x="4647210" y="3569401"/>
            <a:ext cx="2548890" cy="8915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5" name="Ellipse 24"/>
          <p:cNvSpPr/>
          <p:nvPr/>
        </p:nvSpPr>
        <p:spPr bwMode="auto">
          <a:xfrm>
            <a:off x="7089943" y="1048753"/>
            <a:ext cx="1732547" cy="173254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7229643" y="1023353"/>
            <a:ext cx="1554747" cy="1554747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6" name="Flèche droite 25">
            <a:hlinkClick r:id="rId5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0" grpId="0"/>
      <p:bldP spid="22" grpId="0"/>
      <p:bldP spid="24" grpId="0" animBg="1"/>
      <p:bldP spid="2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38450" y="911476"/>
            <a:ext cx="8229600" cy="695325"/>
          </a:xfrm>
        </p:spPr>
        <p:txBody>
          <a:bodyPr/>
          <a:lstStyle/>
          <a:p>
            <a:r>
              <a:rPr lang="fr-FR" dirty="0" smtClean="0"/>
              <a:t>Temps d’utilisation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445168" y="5141544"/>
            <a:ext cx="2803356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Temps d’utilisation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sp>
        <p:nvSpPr>
          <p:cNvPr id="18" name="Espace réservé du contenu 16"/>
          <p:cNvSpPr>
            <a:spLocks noGrp="1"/>
          </p:cNvSpPr>
          <p:nvPr>
            <p:ph sz="half" idx="2"/>
          </p:nvPr>
        </p:nvSpPr>
        <p:spPr>
          <a:xfrm>
            <a:off x="257254" y="1692353"/>
            <a:ext cx="7440291" cy="1586247"/>
          </a:xfrm>
        </p:spPr>
        <p:txBody>
          <a:bodyPr/>
          <a:lstStyle/>
          <a:p>
            <a:pPr>
              <a:buNone/>
            </a:pPr>
            <a:r>
              <a:rPr lang="fr-FR" sz="2000" dirty="0" smtClean="0"/>
              <a:t>	Enregistrement du volume sur deux périodes paramétrables </a:t>
            </a:r>
            <a:br>
              <a:rPr lang="fr-FR" sz="2000" dirty="0" smtClean="0"/>
            </a:br>
            <a:r>
              <a:rPr lang="fr-FR" sz="2000" i="1" dirty="0" smtClean="0"/>
              <a:t>Exemple de configuration </a:t>
            </a:r>
            <a:r>
              <a:rPr lang="fr-FR" sz="2000" dirty="0" smtClean="0"/>
              <a:t>:  </a:t>
            </a:r>
            <a:br>
              <a:rPr lang="fr-FR" sz="2000" dirty="0" smtClean="0"/>
            </a:br>
            <a:r>
              <a:rPr lang="fr-FR" sz="2000" dirty="0" smtClean="0"/>
              <a:t>Plage 1: Consommation du 15 Juin au 1 Sept ; de 15 à 19h  </a:t>
            </a:r>
            <a:br>
              <a:rPr lang="fr-FR" sz="2000" dirty="0" smtClean="0"/>
            </a:br>
            <a:r>
              <a:rPr lang="fr-FR" sz="2000" dirty="0" smtClean="0"/>
              <a:t>Plage 2: Consommation sur l’année ; de 2 à 4h </a:t>
            </a:r>
          </a:p>
          <a:p>
            <a:pPr>
              <a:buNone/>
            </a:pPr>
            <a:endParaRPr lang="fr-FR" sz="2000" dirty="0" smtClean="0"/>
          </a:p>
          <a:p>
            <a:endParaRPr lang="fr-FR" sz="2000" dirty="0" smtClean="0"/>
          </a:p>
          <a:p>
            <a:pPr>
              <a:buNone/>
            </a:pPr>
            <a:endParaRPr lang="fr-FR" sz="2000" dirty="0"/>
          </a:p>
        </p:txBody>
      </p:sp>
      <p:sp>
        <p:nvSpPr>
          <p:cNvPr id="20" name="ZoneTexte 19"/>
          <p:cNvSpPr txBox="1"/>
          <p:nvPr/>
        </p:nvSpPr>
        <p:spPr>
          <a:xfrm>
            <a:off x="4271210" y="5556695"/>
            <a:ext cx="4872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Possibilité de tarifs saisonniers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4271210" y="5890569"/>
            <a:ext cx="4235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Suivi d’exploitation* 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4271209" y="5222821"/>
            <a:ext cx="483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Surveillance de la consommation de nuit</a:t>
            </a:r>
          </a:p>
        </p:txBody>
      </p:sp>
      <p:sp>
        <p:nvSpPr>
          <p:cNvPr id="25" name="Flèche droite 24"/>
          <p:cNvSpPr/>
          <p:nvPr/>
        </p:nvSpPr>
        <p:spPr bwMode="auto">
          <a:xfrm>
            <a:off x="3344779" y="5526511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e 25"/>
          <p:cNvGrpSpPr/>
          <p:nvPr/>
        </p:nvGrpSpPr>
        <p:grpSpPr>
          <a:xfrm>
            <a:off x="822787" y="3076458"/>
            <a:ext cx="3580771" cy="1566280"/>
            <a:chOff x="2483145" y="2667383"/>
            <a:chExt cx="4062049" cy="2242834"/>
          </a:xfrm>
        </p:grpSpPr>
        <p:sp>
          <p:nvSpPr>
            <p:cNvPr id="27" name="Text Box 18"/>
            <p:cNvSpPr txBox="1">
              <a:spLocks noChangeArrowheads="1"/>
            </p:cNvSpPr>
            <p:nvPr/>
          </p:nvSpPr>
          <p:spPr bwMode="auto">
            <a:xfrm>
              <a:off x="5735569" y="4535605"/>
              <a:ext cx="809625" cy="374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fr-FR" sz="1100" i="1">
                  <a:latin typeface="Calibri" pitchFamily="34" charset="0"/>
                </a:rPr>
                <a:t>time</a:t>
              </a:r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2738732" y="4675570"/>
              <a:ext cx="3044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 flipV="1">
              <a:off x="2756193" y="2961071"/>
              <a:ext cx="0" cy="171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2756193" y="3275396"/>
              <a:ext cx="2965450" cy="1371600"/>
            </a:xfrm>
            <a:custGeom>
              <a:avLst/>
              <a:gdLst>
                <a:gd name="T0" fmla="*/ 0 w 1868"/>
                <a:gd name="T1" fmla="*/ 843 h 864"/>
                <a:gd name="T2" fmla="*/ 78 w 1868"/>
                <a:gd name="T3" fmla="*/ 843 h 864"/>
                <a:gd name="T4" fmla="*/ 128 w 1868"/>
                <a:gd name="T5" fmla="*/ 764 h 864"/>
                <a:gd name="T6" fmla="*/ 196 w 1868"/>
                <a:gd name="T7" fmla="*/ 787 h 864"/>
                <a:gd name="T8" fmla="*/ 251 w 1868"/>
                <a:gd name="T9" fmla="*/ 720 h 864"/>
                <a:gd name="T10" fmla="*/ 279 w 1868"/>
                <a:gd name="T11" fmla="*/ 591 h 864"/>
                <a:gd name="T12" fmla="*/ 307 w 1868"/>
                <a:gd name="T13" fmla="*/ 776 h 864"/>
                <a:gd name="T14" fmla="*/ 358 w 1868"/>
                <a:gd name="T15" fmla="*/ 742 h 864"/>
                <a:gd name="T16" fmla="*/ 425 w 1868"/>
                <a:gd name="T17" fmla="*/ 804 h 864"/>
                <a:gd name="T18" fmla="*/ 503 w 1868"/>
                <a:gd name="T19" fmla="*/ 384 h 864"/>
                <a:gd name="T20" fmla="*/ 548 w 1868"/>
                <a:gd name="T21" fmla="*/ 697 h 864"/>
                <a:gd name="T22" fmla="*/ 660 w 1868"/>
                <a:gd name="T23" fmla="*/ 490 h 864"/>
                <a:gd name="T24" fmla="*/ 749 w 1868"/>
                <a:gd name="T25" fmla="*/ 669 h 864"/>
                <a:gd name="T26" fmla="*/ 822 w 1868"/>
                <a:gd name="T27" fmla="*/ 4 h 864"/>
                <a:gd name="T28" fmla="*/ 861 w 1868"/>
                <a:gd name="T29" fmla="*/ 647 h 864"/>
                <a:gd name="T30" fmla="*/ 934 w 1868"/>
                <a:gd name="T31" fmla="*/ 680 h 864"/>
                <a:gd name="T32" fmla="*/ 1001 w 1868"/>
                <a:gd name="T33" fmla="*/ 490 h 864"/>
                <a:gd name="T34" fmla="*/ 1023 w 1868"/>
                <a:gd name="T35" fmla="*/ 753 h 864"/>
                <a:gd name="T36" fmla="*/ 1107 w 1868"/>
                <a:gd name="T37" fmla="*/ 127 h 864"/>
                <a:gd name="T38" fmla="*/ 1197 w 1868"/>
                <a:gd name="T39" fmla="*/ 703 h 864"/>
                <a:gd name="T40" fmla="*/ 1252 w 1868"/>
                <a:gd name="T41" fmla="*/ 619 h 864"/>
                <a:gd name="T42" fmla="*/ 1359 w 1868"/>
                <a:gd name="T43" fmla="*/ 764 h 864"/>
                <a:gd name="T44" fmla="*/ 1448 w 1868"/>
                <a:gd name="T45" fmla="*/ 406 h 864"/>
                <a:gd name="T46" fmla="*/ 1487 w 1868"/>
                <a:gd name="T47" fmla="*/ 831 h 864"/>
                <a:gd name="T48" fmla="*/ 1554 w 1868"/>
                <a:gd name="T49" fmla="*/ 580 h 864"/>
                <a:gd name="T50" fmla="*/ 1577 w 1868"/>
                <a:gd name="T51" fmla="*/ 132 h 864"/>
                <a:gd name="T52" fmla="*/ 1672 w 1868"/>
                <a:gd name="T53" fmla="*/ 753 h 864"/>
                <a:gd name="T54" fmla="*/ 1739 w 1868"/>
                <a:gd name="T55" fmla="*/ 658 h 864"/>
                <a:gd name="T56" fmla="*/ 1761 w 1868"/>
                <a:gd name="T57" fmla="*/ 720 h 864"/>
                <a:gd name="T58" fmla="*/ 1868 w 1868"/>
                <a:gd name="T59" fmla="*/ 406 h 8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868"/>
                <a:gd name="T91" fmla="*/ 0 h 864"/>
                <a:gd name="T92" fmla="*/ 1868 w 1868"/>
                <a:gd name="T93" fmla="*/ 864 h 8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868" h="864">
                  <a:moveTo>
                    <a:pt x="0" y="843"/>
                  </a:moveTo>
                  <a:cubicBezTo>
                    <a:pt x="28" y="849"/>
                    <a:pt x="57" y="856"/>
                    <a:pt x="78" y="843"/>
                  </a:cubicBezTo>
                  <a:cubicBezTo>
                    <a:pt x="99" y="830"/>
                    <a:pt x="108" y="773"/>
                    <a:pt x="128" y="764"/>
                  </a:cubicBezTo>
                  <a:cubicBezTo>
                    <a:pt x="148" y="755"/>
                    <a:pt x="176" y="794"/>
                    <a:pt x="196" y="787"/>
                  </a:cubicBezTo>
                  <a:cubicBezTo>
                    <a:pt x="216" y="780"/>
                    <a:pt x="237" y="753"/>
                    <a:pt x="251" y="720"/>
                  </a:cubicBezTo>
                  <a:cubicBezTo>
                    <a:pt x="265" y="687"/>
                    <a:pt x="270" y="582"/>
                    <a:pt x="279" y="591"/>
                  </a:cubicBezTo>
                  <a:cubicBezTo>
                    <a:pt x="288" y="600"/>
                    <a:pt x="294" y="751"/>
                    <a:pt x="307" y="776"/>
                  </a:cubicBezTo>
                  <a:cubicBezTo>
                    <a:pt x="320" y="801"/>
                    <a:pt x="338" y="737"/>
                    <a:pt x="358" y="742"/>
                  </a:cubicBezTo>
                  <a:cubicBezTo>
                    <a:pt x="378" y="747"/>
                    <a:pt x="401" y="864"/>
                    <a:pt x="425" y="804"/>
                  </a:cubicBezTo>
                  <a:cubicBezTo>
                    <a:pt x="449" y="744"/>
                    <a:pt x="482" y="402"/>
                    <a:pt x="503" y="384"/>
                  </a:cubicBezTo>
                  <a:cubicBezTo>
                    <a:pt x="524" y="366"/>
                    <a:pt x="522" y="679"/>
                    <a:pt x="548" y="697"/>
                  </a:cubicBezTo>
                  <a:cubicBezTo>
                    <a:pt x="574" y="715"/>
                    <a:pt x="627" y="495"/>
                    <a:pt x="660" y="490"/>
                  </a:cubicBezTo>
                  <a:cubicBezTo>
                    <a:pt x="693" y="485"/>
                    <a:pt x="722" y="750"/>
                    <a:pt x="749" y="669"/>
                  </a:cubicBezTo>
                  <a:cubicBezTo>
                    <a:pt x="776" y="588"/>
                    <a:pt x="803" y="8"/>
                    <a:pt x="822" y="4"/>
                  </a:cubicBezTo>
                  <a:cubicBezTo>
                    <a:pt x="841" y="0"/>
                    <a:pt x="842" y="534"/>
                    <a:pt x="861" y="647"/>
                  </a:cubicBezTo>
                  <a:cubicBezTo>
                    <a:pt x="880" y="760"/>
                    <a:pt x="911" y="706"/>
                    <a:pt x="934" y="680"/>
                  </a:cubicBezTo>
                  <a:cubicBezTo>
                    <a:pt x="957" y="654"/>
                    <a:pt x="986" y="478"/>
                    <a:pt x="1001" y="490"/>
                  </a:cubicBezTo>
                  <a:cubicBezTo>
                    <a:pt x="1016" y="502"/>
                    <a:pt x="1005" y="814"/>
                    <a:pt x="1023" y="753"/>
                  </a:cubicBezTo>
                  <a:cubicBezTo>
                    <a:pt x="1041" y="692"/>
                    <a:pt x="1078" y="135"/>
                    <a:pt x="1107" y="127"/>
                  </a:cubicBezTo>
                  <a:cubicBezTo>
                    <a:pt x="1136" y="119"/>
                    <a:pt x="1173" y="621"/>
                    <a:pt x="1197" y="703"/>
                  </a:cubicBezTo>
                  <a:cubicBezTo>
                    <a:pt x="1221" y="785"/>
                    <a:pt x="1225" y="609"/>
                    <a:pt x="1252" y="619"/>
                  </a:cubicBezTo>
                  <a:cubicBezTo>
                    <a:pt x="1279" y="629"/>
                    <a:pt x="1326" y="799"/>
                    <a:pt x="1359" y="764"/>
                  </a:cubicBezTo>
                  <a:cubicBezTo>
                    <a:pt x="1392" y="729"/>
                    <a:pt x="1427" y="395"/>
                    <a:pt x="1448" y="406"/>
                  </a:cubicBezTo>
                  <a:cubicBezTo>
                    <a:pt x="1469" y="417"/>
                    <a:pt x="1469" y="802"/>
                    <a:pt x="1487" y="831"/>
                  </a:cubicBezTo>
                  <a:cubicBezTo>
                    <a:pt x="1505" y="860"/>
                    <a:pt x="1539" y="696"/>
                    <a:pt x="1554" y="580"/>
                  </a:cubicBezTo>
                  <a:cubicBezTo>
                    <a:pt x="1569" y="464"/>
                    <a:pt x="1557" y="103"/>
                    <a:pt x="1577" y="132"/>
                  </a:cubicBezTo>
                  <a:cubicBezTo>
                    <a:pt x="1597" y="161"/>
                    <a:pt x="1645" y="665"/>
                    <a:pt x="1672" y="753"/>
                  </a:cubicBezTo>
                  <a:cubicBezTo>
                    <a:pt x="1699" y="841"/>
                    <a:pt x="1724" y="663"/>
                    <a:pt x="1739" y="658"/>
                  </a:cubicBezTo>
                  <a:cubicBezTo>
                    <a:pt x="1754" y="653"/>
                    <a:pt x="1740" y="762"/>
                    <a:pt x="1761" y="720"/>
                  </a:cubicBezTo>
                  <a:cubicBezTo>
                    <a:pt x="1782" y="678"/>
                    <a:pt x="1825" y="542"/>
                    <a:pt x="1868" y="40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" name="Text Box 25"/>
            <p:cNvSpPr txBox="1">
              <a:spLocks noChangeArrowheads="1"/>
            </p:cNvSpPr>
            <p:nvPr/>
          </p:nvSpPr>
          <p:spPr bwMode="auto">
            <a:xfrm>
              <a:off x="2483145" y="2667383"/>
              <a:ext cx="2974975" cy="374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fr-FR" sz="1100" i="1">
                  <a:latin typeface="Calibri" pitchFamily="34" charset="0"/>
                </a:rPr>
                <a:t>flow-rate</a:t>
              </a:r>
            </a:p>
          </p:txBody>
        </p:sp>
        <p:sp>
          <p:nvSpPr>
            <p:cNvPr id="32" name="Line 42"/>
            <p:cNvSpPr>
              <a:spLocks noChangeShapeType="1"/>
            </p:cNvSpPr>
            <p:nvPr/>
          </p:nvSpPr>
          <p:spPr bwMode="auto">
            <a:xfrm>
              <a:off x="3500730" y="2925303"/>
              <a:ext cx="0" cy="1800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" name="Freeform 43"/>
            <p:cNvSpPr>
              <a:spLocks/>
            </p:cNvSpPr>
            <p:nvPr/>
          </p:nvSpPr>
          <p:spPr bwMode="auto">
            <a:xfrm>
              <a:off x="3500730" y="3888170"/>
              <a:ext cx="412750" cy="792163"/>
            </a:xfrm>
            <a:custGeom>
              <a:avLst/>
              <a:gdLst>
                <a:gd name="T0" fmla="*/ 11 w 260"/>
                <a:gd name="T1" fmla="*/ 483 h 490"/>
                <a:gd name="T2" fmla="*/ 260 w 260"/>
                <a:gd name="T3" fmla="*/ 490 h 490"/>
                <a:gd name="T4" fmla="*/ 258 w 260"/>
                <a:gd name="T5" fmla="*/ 295 h 490"/>
                <a:gd name="T6" fmla="*/ 243 w 260"/>
                <a:gd name="T7" fmla="*/ 253 h 490"/>
                <a:gd name="T8" fmla="*/ 234 w 260"/>
                <a:gd name="T9" fmla="*/ 210 h 490"/>
                <a:gd name="T10" fmla="*/ 216 w 260"/>
                <a:gd name="T11" fmla="*/ 144 h 490"/>
                <a:gd name="T12" fmla="*/ 201 w 260"/>
                <a:gd name="T13" fmla="*/ 109 h 490"/>
                <a:gd name="T14" fmla="*/ 189 w 260"/>
                <a:gd name="T15" fmla="*/ 109 h 490"/>
                <a:gd name="T16" fmla="*/ 170 w 260"/>
                <a:gd name="T17" fmla="*/ 127 h 490"/>
                <a:gd name="T18" fmla="*/ 150 w 260"/>
                <a:gd name="T19" fmla="*/ 172 h 490"/>
                <a:gd name="T20" fmla="*/ 134 w 260"/>
                <a:gd name="T21" fmla="*/ 213 h 490"/>
                <a:gd name="T22" fmla="*/ 126 w 260"/>
                <a:gd name="T23" fmla="*/ 243 h 490"/>
                <a:gd name="T24" fmla="*/ 102 w 260"/>
                <a:gd name="T25" fmla="*/ 291 h 490"/>
                <a:gd name="T26" fmla="*/ 92 w 260"/>
                <a:gd name="T27" fmla="*/ 316 h 490"/>
                <a:gd name="T28" fmla="*/ 72 w 260"/>
                <a:gd name="T29" fmla="*/ 300 h 490"/>
                <a:gd name="T30" fmla="*/ 57 w 260"/>
                <a:gd name="T31" fmla="*/ 225 h 490"/>
                <a:gd name="T32" fmla="*/ 57 w 260"/>
                <a:gd name="T33" fmla="*/ 172 h 490"/>
                <a:gd name="T34" fmla="*/ 53 w 260"/>
                <a:gd name="T35" fmla="*/ 99 h 490"/>
                <a:gd name="T36" fmla="*/ 53 w 260"/>
                <a:gd name="T37" fmla="*/ 69 h 490"/>
                <a:gd name="T38" fmla="*/ 41 w 260"/>
                <a:gd name="T39" fmla="*/ 18 h 490"/>
                <a:gd name="T40" fmla="*/ 38 w 260"/>
                <a:gd name="T41" fmla="*/ 0 h 490"/>
                <a:gd name="T42" fmla="*/ 21 w 260"/>
                <a:gd name="T43" fmla="*/ 51 h 490"/>
                <a:gd name="T44" fmla="*/ 12 w 260"/>
                <a:gd name="T45" fmla="*/ 118 h 490"/>
                <a:gd name="T46" fmla="*/ 5 w 260"/>
                <a:gd name="T47" fmla="*/ 163 h 490"/>
                <a:gd name="T48" fmla="*/ 0 w 260"/>
                <a:gd name="T49" fmla="*/ 202 h 490"/>
                <a:gd name="T50" fmla="*/ 0 w 260"/>
                <a:gd name="T51" fmla="*/ 244 h 490"/>
                <a:gd name="T52" fmla="*/ 0 w 260"/>
                <a:gd name="T53" fmla="*/ 324 h 490"/>
                <a:gd name="T54" fmla="*/ 0 w 260"/>
                <a:gd name="T55" fmla="*/ 418 h 490"/>
                <a:gd name="T56" fmla="*/ 0 w 260"/>
                <a:gd name="T57" fmla="*/ 474 h 490"/>
                <a:gd name="T58" fmla="*/ 11 w 260"/>
                <a:gd name="T59" fmla="*/ 483 h 49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0"/>
                <a:gd name="T91" fmla="*/ 0 h 490"/>
                <a:gd name="T92" fmla="*/ 260 w 260"/>
                <a:gd name="T93" fmla="*/ 490 h 49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0" h="490">
                  <a:moveTo>
                    <a:pt x="11" y="483"/>
                  </a:moveTo>
                  <a:lnTo>
                    <a:pt x="260" y="490"/>
                  </a:lnTo>
                  <a:lnTo>
                    <a:pt x="258" y="295"/>
                  </a:lnTo>
                  <a:lnTo>
                    <a:pt x="243" y="253"/>
                  </a:lnTo>
                  <a:lnTo>
                    <a:pt x="234" y="210"/>
                  </a:lnTo>
                  <a:lnTo>
                    <a:pt x="216" y="144"/>
                  </a:lnTo>
                  <a:lnTo>
                    <a:pt x="201" y="109"/>
                  </a:lnTo>
                  <a:lnTo>
                    <a:pt x="189" y="109"/>
                  </a:lnTo>
                  <a:lnTo>
                    <a:pt x="170" y="127"/>
                  </a:lnTo>
                  <a:lnTo>
                    <a:pt x="150" y="172"/>
                  </a:lnTo>
                  <a:lnTo>
                    <a:pt x="134" y="213"/>
                  </a:lnTo>
                  <a:lnTo>
                    <a:pt x="126" y="243"/>
                  </a:lnTo>
                  <a:lnTo>
                    <a:pt x="102" y="291"/>
                  </a:lnTo>
                  <a:lnTo>
                    <a:pt x="92" y="316"/>
                  </a:lnTo>
                  <a:lnTo>
                    <a:pt x="72" y="300"/>
                  </a:lnTo>
                  <a:lnTo>
                    <a:pt x="57" y="225"/>
                  </a:lnTo>
                  <a:lnTo>
                    <a:pt x="57" y="172"/>
                  </a:lnTo>
                  <a:lnTo>
                    <a:pt x="53" y="99"/>
                  </a:lnTo>
                  <a:lnTo>
                    <a:pt x="53" y="69"/>
                  </a:lnTo>
                  <a:lnTo>
                    <a:pt x="41" y="18"/>
                  </a:lnTo>
                  <a:lnTo>
                    <a:pt x="38" y="0"/>
                  </a:lnTo>
                  <a:lnTo>
                    <a:pt x="21" y="51"/>
                  </a:lnTo>
                  <a:lnTo>
                    <a:pt x="12" y="118"/>
                  </a:lnTo>
                  <a:lnTo>
                    <a:pt x="5" y="163"/>
                  </a:lnTo>
                  <a:lnTo>
                    <a:pt x="0" y="202"/>
                  </a:lnTo>
                  <a:lnTo>
                    <a:pt x="0" y="244"/>
                  </a:lnTo>
                  <a:lnTo>
                    <a:pt x="0" y="324"/>
                  </a:lnTo>
                  <a:lnTo>
                    <a:pt x="0" y="418"/>
                  </a:lnTo>
                  <a:lnTo>
                    <a:pt x="0" y="474"/>
                  </a:lnTo>
                  <a:lnTo>
                    <a:pt x="11" y="483"/>
                  </a:ln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" name="Line 42"/>
            <p:cNvSpPr>
              <a:spLocks noChangeShapeType="1"/>
            </p:cNvSpPr>
            <p:nvPr/>
          </p:nvSpPr>
          <p:spPr bwMode="auto">
            <a:xfrm>
              <a:off x="3908322" y="2928841"/>
              <a:ext cx="0" cy="1800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4897" y="3228976"/>
            <a:ext cx="4535259" cy="102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37"/>
          <p:cNvGrpSpPr/>
          <p:nvPr/>
        </p:nvGrpSpPr>
        <p:grpSpPr>
          <a:xfrm>
            <a:off x="4229100" y="3680460"/>
            <a:ext cx="2575560" cy="575310"/>
            <a:chOff x="4229100" y="3680460"/>
            <a:chExt cx="2575560" cy="575310"/>
          </a:xfrm>
        </p:grpSpPr>
        <p:sp>
          <p:nvSpPr>
            <p:cNvPr id="26" name="Rectangle 25"/>
            <p:cNvSpPr/>
            <p:nvPr/>
          </p:nvSpPr>
          <p:spPr bwMode="auto">
            <a:xfrm>
              <a:off x="4229100" y="3680460"/>
              <a:ext cx="2548890" cy="19431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4255770" y="4061460"/>
              <a:ext cx="2548890" cy="19431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4" name="Ellipse 23"/>
          <p:cNvSpPr/>
          <p:nvPr/>
        </p:nvSpPr>
        <p:spPr bwMode="auto">
          <a:xfrm>
            <a:off x="7115343" y="972553"/>
            <a:ext cx="1732547" cy="173254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7140743" y="959853"/>
            <a:ext cx="1656347" cy="1656347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6" name="Flèche droite 35">
            <a:hlinkClick r:id="rId4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build="p"/>
      <p:bldP spid="20" grpId="0"/>
      <p:bldP spid="21" grpId="0"/>
      <p:bldP spid="23" grpId="0"/>
      <p:bldP spid="2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30650" y="936051"/>
            <a:ext cx="8229600" cy="695325"/>
          </a:xfrm>
        </p:spPr>
        <p:txBody>
          <a:bodyPr/>
          <a:lstStyle/>
          <a:p>
            <a:r>
              <a:rPr lang="fr-FR" dirty="0" err="1" smtClean="0"/>
              <a:t>Datalogging</a:t>
            </a:r>
            <a:endParaRPr lang="fr-FR" dirty="0" smtClean="0"/>
          </a:p>
        </p:txBody>
      </p:sp>
      <p:sp>
        <p:nvSpPr>
          <p:cNvPr id="11" name="ZoneTexte 10"/>
          <p:cNvSpPr txBox="1"/>
          <p:nvPr/>
        </p:nvSpPr>
        <p:spPr>
          <a:xfrm>
            <a:off x="63446" y="5305968"/>
            <a:ext cx="250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err="1" smtClean="0">
                <a:solidFill>
                  <a:srgbClr val="CC140F"/>
                </a:solidFill>
                <a:latin typeface="Calibri" pitchFamily="34" charset="0"/>
              </a:rPr>
              <a:t>Datalogging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3564792" y="5480495"/>
            <a:ext cx="4872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Lecture à date fixe pour suivi ou facturation 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3564792" y="5814369"/>
            <a:ext cx="4235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Gestion de tarifs saisonniers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3564792" y="6148242"/>
            <a:ext cx="3396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Détection de vol d’eau*</a:t>
            </a:r>
            <a:endParaRPr lang="fr-FR" sz="2000" dirty="0">
              <a:latin typeface="Calibri" pitchFamily="34" charset="0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3564791" y="5146621"/>
            <a:ext cx="483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Enregistrement de débit de nuit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3564790" y="4812747"/>
            <a:ext cx="543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Suivi de consommation d’un gros consommateur</a:t>
            </a:r>
          </a:p>
        </p:txBody>
      </p:sp>
      <p:sp>
        <p:nvSpPr>
          <p:cNvPr id="29" name="Flèche droite 28"/>
          <p:cNvSpPr/>
          <p:nvPr/>
        </p:nvSpPr>
        <p:spPr bwMode="auto">
          <a:xfrm>
            <a:off x="2626486" y="5450311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516" y="2956962"/>
            <a:ext cx="4911070" cy="150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Espace réservé du contenu 16"/>
          <p:cNvSpPr>
            <a:spLocks noGrp="1"/>
          </p:cNvSpPr>
          <p:nvPr>
            <p:ph sz="half" idx="2"/>
          </p:nvPr>
        </p:nvSpPr>
        <p:spPr>
          <a:xfrm>
            <a:off x="460456" y="1628853"/>
            <a:ext cx="8115172" cy="1165147"/>
          </a:xfrm>
        </p:spPr>
        <p:txBody>
          <a:bodyPr/>
          <a:lstStyle/>
          <a:p>
            <a:pPr marL="0">
              <a:spcBef>
                <a:spcPts val="0"/>
              </a:spcBef>
              <a:buNone/>
            </a:pPr>
            <a:r>
              <a:rPr lang="fr-FR" sz="2000" dirty="0" smtClean="0"/>
              <a:t>Enregistrement du volume sur des intervalles paramétrables :  </a:t>
            </a:r>
          </a:p>
          <a:p>
            <a:pPr marL="0">
              <a:spcBef>
                <a:spcPts val="0"/>
              </a:spcBef>
              <a:buNone/>
            </a:pPr>
            <a:r>
              <a:rPr lang="fr-FR" sz="2000" b="1" dirty="0" smtClean="0"/>
              <a:t>heure/jour/semaine/mois</a:t>
            </a:r>
            <a:endParaRPr lang="fr-FR" sz="2000" dirty="0" smtClean="0"/>
          </a:p>
          <a:p>
            <a:pPr marL="0">
              <a:spcBef>
                <a:spcPts val="0"/>
              </a:spcBef>
              <a:buNone/>
            </a:pPr>
            <a:r>
              <a:rPr lang="fr-FR" sz="2000" dirty="0" smtClean="0"/>
              <a:t>46, 89 ou 181 intervalles sont mémorisés (en fonction de</a:t>
            </a:r>
          </a:p>
          <a:p>
            <a:pPr marL="0">
              <a:spcBef>
                <a:spcPts val="0"/>
              </a:spcBef>
              <a:buNone/>
            </a:pPr>
            <a:r>
              <a:rPr lang="fr-FR" sz="2000" dirty="0" smtClean="0"/>
              <a:t>la résolution) </a:t>
            </a:r>
            <a:endParaRPr lang="fr-FR" sz="4400" dirty="0" smtClean="0"/>
          </a:p>
        </p:txBody>
      </p:sp>
      <p:sp>
        <p:nvSpPr>
          <p:cNvPr id="32" name="Espace réservé du contenu 16"/>
          <p:cNvSpPr>
            <a:spLocks noGrp="1"/>
          </p:cNvSpPr>
          <p:nvPr>
            <p:ph sz="half" idx="2"/>
          </p:nvPr>
        </p:nvSpPr>
        <p:spPr>
          <a:xfrm>
            <a:off x="5283816" y="3087829"/>
            <a:ext cx="3451109" cy="1353538"/>
          </a:xfrm>
        </p:spPr>
        <p:txBody>
          <a:bodyPr/>
          <a:lstStyle/>
          <a:p>
            <a:pPr>
              <a:buNone/>
            </a:pPr>
            <a:r>
              <a:rPr lang="fr-FR" sz="2000" dirty="0" smtClean="0"/>
              <a:t>	</a:t>
            </a:r>
            <a:r>
              <a:rPr lang="fr-FR" sz="2000" i="1" dirty="0" smtClean="0">
                <a:solidFill>
                  <a:schemeClr val="accent6">
                    <a:lumMod val="50000"/>
                  </a:schemeClr>
                </a:solidFill>
              </a:rPr>
              <a:t>Défaut usine : configuration à 46 mois pour assurer la compatibilité de lecture des 13 historiques du Cyble RF </a:t>
            </a:r>
            <a:endParaRPr lang="fr-FR" sz="20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" name="Grouper 16"/>
          <p:cNvGrpSpPr/>
          <p:nvPr/>
        </p:nvGrpSpPr>
        <p:grpSpPr>
          <a:xfrm>
            <a:off x="7089943" y="1137653"/>
            <a:ext cx="1732547" cy="1732547"/>
            <a:chOff x="7089943" y="1137653"/>
            <a:chExt cx="1732547" cy="1732547"/>
          </a:xfrm>
        </p:grpSpPr>
        <p:sp>
          <p:nvSpPr>
            <p:cNvPr id="16" name="Ellipse 15"/>
            <p:cNvSpPr/>
            <p:nvPr/>
          </p:nvSpPr>
          <p:spPr bwMode="auto">
            <a:xfrm>
              <a:off x="7089943" y="1137653"/>
              <a:ext cx="1732547" cy="1732547"/>
            </a:xfrm>
            <a:prstGeom prst="ellipse">
              <a:avLst/>
            </a:prstGeom>
            <a:solidFill>
              <a:srgbClr val="B3B73A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9" name="Ellipse 8"/>
            <p:cNvSpPr/>
            <p:nvPr/>
          </p:nvSpPr>
          <p:spPr bwMode="auto">
            <a:xfrm>
              <a:off x="7218919" y="1152829"/>
              <a:ext cx="1539572" cy="1539572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17" name="Flèche droite 16">
            <a:hlinkClick r:id="rId4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  <p:bldP spid="25" grpId="0"/>
      <p:bldP spid="26" grpId="0"/>
      <p:bldP spid="27" grpId="0"/>
      <p:bldP spid="28" grpId="0"/>
      <p:bldP spid="29" grpId="0" animBg="1"/>
      <p:bldP spid="32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6871" y="961451"/>
            <a:ext cx="8229600" cy="695325"/>
          </a:xfrm>
        </p:spPr>
        <p:txBody>
          <a:bodyPr/>
          <a:lstStyle/>
          <a:p>
            <a:r>
              <a:rPr lang="fr-FR" dirty="0" smtClean="0"/>
              <a:t>Volumes au dessus &amp; en dessous de seuils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94851" y="4600712"/>
            <a:ext cx="2502568" cy="1540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660"/>
              </a:lnSpc>
            </a:pPr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Volumes au dessus &amp; en dessous de seuils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sp>
        <p:nvSpPr>
          <p:cNvPr id="18" name="Espace réservé du contenu 16"/>
          <p:cNvSpPr>
            <a:spLocks noGrp="1"/>
          </p:cNvSpPr>
          <p:nvPr>
            <p:ph sz="half" idx="2"/>
          </p:nvPr>
        </p:nvSpPr>
        <p:spPr>
          <a:xfrm>
            <a:off x="509536" y="1827469"/>
            <a:ext cx="6900668" cy="1165147"/>
          </a:xfrm>
        </p:spPr>
        <p:txBody>
          <a:bodyPr/>
          <a:lstStyle/>
          <a:p>
            <a:pPr>
              <a:buNone/>
            </a:pPr>
            <a:r>
              <a:rPr lang="fr-FR" sz="2000" dirty="0" smtClean="0"/>
              <a:t>	Enregistrement des volumes cumulés au dessus d’un seuil de débit 1 et en dessous d’un seuil de débit 2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3826041" y="5769253"/>
            <a:ext cx="4872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Détection de compteurs endommagés*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3826041" y="5206779"/>
            <a:ext cx="483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Détection de compteurs mal dimensionnés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3826040" y="4644305"/>
            <a:ext cx="4937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Tarification en fonction de tranches de débits</a:t>
            </a:r>
          </a:p>
        </p:txBody>
      </p:sp>
      <p:sp>
        <p:nvSpPr>
          <p:cNvPr id="22" name="Flèche droite 21"/>
          <p:cNvSpPr/>
          <p:nvPr/>
        </p:nvSpPr>
        <p:spPr bwMode="auto">
          <a:xfrm>
            <a:off x="2851485" y="5185616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e 22"/>
          <p:cNvGrpSpPr/>
          <p:nvPr/>
        </p:nvGrpSpPr>
        <p:grpSpPr>
          <a:xfrm>
            <a:off x="890336" y="2743200"/>
            <a:ext cx="3765885" cy="1777326"/>
            <a:chOff x="2355549" y="2699282"/>
            <a:chExt cx="3913187" cy="2390166"/>
          </a:xfrm>
        </p:grpSpPr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4973336" y="4540781"/>
              <a:ext cx="60325" cy="166688"/>
            </a:xfrm>
            <a:custGeom>
              <a:avLst/>
              <a:gdLst>
                <a:gd name="T0" fmla="*/ 0 w 38"/>
                <a:gd name="T1" fmla="*/ 0 h 105"/>
                <a:gd name="T2" fmla="*/ 5 w 38"/>
                <a:gd name="T3" fmla="*/ 30 h 105"/>
                <a:gd name="T4" fmla="*/ 8 w 38"/>
                <a:gd name="T5" fmla="*/ 54 h 105"/>
                <a:gd name="T6" fmla="*/ 18 w 38"/>
                <a:gd name="T7" fmla="*/ 57 h 105"/>
                <a:gd name="T8" fmla="*/ 30 w 38"/>
                <a:gd name="T9" fmla="*/ 29 h 105"/>
                <a:gd name="T10" fmla="*/ 38 w 38"/>
                <a:gd name="T11" fmla="*/ 0 h 105"/>
                <a:gd name="T12" fmla="*/ 38 w 38"/>
                <a:gd name="T13" fmla="*/ 104 h 105"/>
                <a:gd name="T14" fmla="*/ 2 w 38"/>
                <a:gd name="T15" fmla="*/ 105 h 1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105"/>
                <a:gd name="T26" fmla="*/ 38 w 38"/>
                <a:gd name="T27" fmla="*/ 105 h 1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105">
                  <a:moveTo>
                    <a:pt x="0" y="0"/>
                  </a:moveTo>
                  <a:lnTo>
                    <a:pt x="5" y="30"/>
                  </a:lnTo>
                  <a:lnTo>
                    <a:pt x="8" y="54"/>
                  </a:lnTo>
                  <a:lnTo>
                    <a:pt x="18" y="57"/>
                  </a:lnTo>
                  <a:lnTo>
                    <a:pt x="30" y="29"/>
                  </a:lnTo>
                  <a:lnTo>
                    <a:pt x="38" y="0"/>
                  </a:lnTo>
                  <a:lnTo>
                    <a:pt x="38" y="104"/>
                  </a:lnTo>
                  <a:lnTo>
                    <a:pt x="2" y="105"/>
                  </a:lnTo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Freeform 46"/>
            <p:cNvSpPr>
              <a:spLocks/>
            </p:cNvSpPr>
            <p:nvPr/>
          </p:nvSpPr>
          <p:spPr bwMode="auto">
            <a:xfrm>
              <a:off x="3230259" y="4540782"/>
              <a:ext cx="84138" cy="165100"/>
            </a:xfrm>
            <a:custGeom>
              <a:avLst/>
              <a:gdLst>
                <a:gd name="T0" fmla="*/ 0 w 53"/>
                <a:gd name="T1" fmla="*/ 2 h 104"/>
                <a:gd name="T2" fmla="*/ 20 w 53"/>
                <a:gd name="T3" fmla="*/ 35 h 104"/>
                <a:gd name="T4" fmla="*/ 32 w 53"/>
                <a:gd name="T5" fmla="*/ 45 h 104"/>
                <a:gd name="T6" fmla="*/ 47 w 53"/>
                <a:gd name="T7" fmla="*/ 29 h 104"/>
                <a:gd name="T8" fmla="*/ 53 w 53"/>
                <a:gd name="T9" fmla="*/ 0 h 104"/>
                <a:gd name="T10" fmla="*/ 53 w 53"/>
                <a:gd name="T11" fmla="*/ 104 h 104"/>
                <a:gd name="T12" fmla="*/ 0 w 53"/>
                <a:gd name="T13" fmla="*/ 104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104"/>
                <a:gd name="T23" fmla="*/ 53 w 53"/>
                <a:gd name="T24" fmla="*/ 104 h 1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104">
                  <a:moveTo>
                    <a:pt x="0" y="2"/>
                  </a:moveTo>
                  <a:lnTo>
                    <a:pt x="20" y="35"/>
                  </a:lnTo>
                  <a:lnTo>
                    <a:pt x="32" y="45"/>
                  </a:lnTo>
                  <a:lnTo>
                    <a:pt x="47" y="29"/>
                  </a:lnTo>
                  <a:lnTo>
                    <a:pt x="53" y="0"/>
                  </a:lnTo>
                  <a:lnTo>
                    <a:pt x="53" y="104"/>
                  </a:lnTo>
                  <a:lnTo>
                    <a:pt x="0" y="104"/>
                  </a:lnTo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" name="Freeform 45"/>
            <p:cNvSpPr>
              <a:spLocks/>
            </p:cNvSpPr>
            <p:nvPr/>
          </p:nvSpPr>
          <p:spPr bwMode="auto">
            <a:xfrm>
              <a:off x="2628597" y="4543957"/>
              <a:ext cx="177800" cy="158751"/>
            </a:xfrm>
            <a:custGeom>
              <a:avLst/>
              <a:gdLst>
                <a:gd name="T0" fmla="*/ 0 w 112"/>
                <a:gd name="T1" fmla="*/ 61 h 100"/>
                <a:gd name="T2" fmla="*/ 16 w 112"/>
                <a:gd name="T3" fmla="*/ 67 h 100"/>
                <a:gd name="T4" fmla="*/ 36 w 112"/>
                <a:gd name="T5" fmla="*/ 70 h 100"/>
                <a:gd name="T6" fmla="*/ 55 w 112"/>
                <a:gd name="T7" fmla="*/ 70 h 100"/>
                <a:gd name="T8" fmla="*/ 79 w 112"/>
                <a:gd name="T9" fmla="*/ 66 h 100"/>
                <a:gd name="T10" fmla="*/ 94 w 112"/>
                <a:gd name="T11" fmla="*/ 45 h 100"/>
                <a:gd name="T12" fmla="*/ 102 w 112"/>
                <a:gd name="T13" fmla="*/ 25 h 100"/>
                <a:gd name="T14" fmla="*/ 112 w 112"/>
                <a:gd name="T15" fmla="*/ 0 h 100"/>
                <a:gd name="T16" fmla="*/ 112 w 112"/>
                <a:gd name="T17" fmla="*/ 100 h 100"/>
                <a:gd name="T18" fmla="*/ 1 w 112"/>
                <a:gd name="T19" fmla="*/ 100 h 1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2"/>
                <a:gd name="T31" fmla="*/ 0 h 100"/>
                <a:gd name="T32" fmla="*/ 112 w 112"/>
                <a:gd name="T33" fmla="*/ 100 h 1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2" h="100">
                  <a:moveTo>
                    <a:pt x="0" y="61"/>
                  </a:moveTo>
                  <a:lnTo>
                    <a:pt x="16" y="67"/>
                  </a:lnTo>
                  <a:lnTo>
                    <a:pt x="36" y="70"/>
                  </a:lnTo>
                  <a:lnTo>
                    <a:pt x="55" y="70"/>
                  </a:lnTo>
                  <a:lnTo>
                    <a:pt x="79" y="66"/>
                  </a:lnTo>
                  <a:lnTo>
                    <a:pt x="94" y="45"/>
                  </a:lnTo>
                  <a:lnTo>
                    <a:pt x="102" y="25"/>
                  </a:lnTo>
                  <a:lnTo>
                    <a:pt x="112" y="0"/>
                  </a:lnTo>
                  <a:lnTo>
                    <a:pt x="112" y="100"/>
                  </a:lnTo>
                  <a:lnTo>
                    <a:pt x="1" y="100"/>
                  </a:lnTo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5109861" y="3545421"/>
              <a:ext cx="49213" cy="130175"/>
            </a:xfrm>
            <a:custGeom>
              <a:avLst/>
              <a:gdLst>
                <a:gd name="T0" fmla="*/ 0 w 45"/>
                <a:gd name="T1" fmla="*/ 216 h 219"/>
                <a:gd name="T2" fmla="*/ 27 w 45"/>
                <a:gd name="T3" fmla="*/ 0 h 219"/>
                <a:gd name="T4" fmla="*/ 45 w 45"/>
                <a:gd name="T5" fmla="*/ 219 h 219"/>
                <a:gd name="T6" fmla="*/ 0 60000 65536"/>
                <a:gd name="T7" fmla="*/ 0 60000 65536"/>
                <a:gd name="T8" fmla="*/ 0 60000 65536"/>
                <a:gd name="T9" fmla="*/ 0 w 45"/>
                <a:gd name="T10" fmla="*/ 0 h 219"/>
                <a:gd name="T11" fmla="*/ 45 w 45"/>
                <a:gd name="T12" fmla="*/ 219 h 2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219">
                  <a:moveTo>
                    <a:pt x="0" y="216"/>
                  </a:moveTo>
                  <a:cubicBezTo>
                    <a:pt x="10" y="108"/>
                    <a:pt x="20" y="0"/>
                    <a:pt x="27" y="0"/>
                  </a:cubicBezTo>
                  <a:cubicBezTo>
                    <a:pt x="34" y="0"/>
                    <a:pt x="39" y="109"/>
                    <a:pt x="45" y="219"/>
                  </a:cubicBezTo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8" name="Line 30"/>
            <p:cNvSpPr>
              <a:spLocks noChangeShapeType="1"/>
            </p:cNvSpPr>
            <p:nvPr/>
          </p:nvSpPr>
          <p:spPr bwMode="auto">
            <a:xfrm>
              <a:off x="2634949" y="3678769"/>
              <a:ext cx="3152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4351034" y="3489856"/>
              <a:ext cx="71438" cy="185739"/>
            </a:xfrm>
            <a:custGeom>
              <a:avLst/>
              <a:gdLst>
                <a:gd name="T0" fmla="*/ 0 w 45"/>
                <a:gd name="T1" fmla="*/ 216 h 219"/>
                <a:gd name="T2" fmla="*/ 27 w 45"/>
                <a:gd name="T3" fmla="*/ 0 h 219"/>
                <a:gd name="T4" fmla="*/ 45 w 45"/>
                <a:gd name="T5" fmla="*/ 219 h 219"/>
                <a:gd name="T6" fmla="*/ 0 60000 65536"/>
                <a:gd name="T7" fmla="*/ 0 60000 65536"/>
                <a:gd name="T8" fmla="*/ 0 60000 65536"/>
                <a:gd name="T9" fmla="*/ 0 w 45"/>
                <a:gd name="T10" fmla="*/ 0 h 219"/>
                <a:gd name="T11" fmla="*/ 45 w 45"/>
                <a:gd name="T12" fmla="*/ 219 h 2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219">
                  <a:moveTo>
                    <a:pt x="0" y="216"/>
                  </a:moveTo>
                  <a:cubicBezTo>
                    <a:pt x="10" y="108"/>
                    <a:pt x="20" y="0"/>
                    <a:pt x="27" y="0"/>
                  </a:cubicBezTo>
                  <a:cubicBezTo>
                    <a:pt x="34" y="0"/>
                    <a:pt x="39" y="109"/>
                    <a:pt x="45" y="219"/>
                  </a:cubicBezTo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3887484" y="3331107"/>
              <a:ext cx="71438" cy="347663"/>
            </a:xfrm>
            <a:custGeom>
              <a:avLst/>
              <a:gdLst>
                <a:gd name="T0" fmla="*/ 0 w 45"/>
                <a:gd name="T1" fmla="*/ 216 h 219"/>
                <a:gd name="T2" fmla="*/ 27 w 45"/>
                <a:gd name="T3" fmla="*/ 0 h 219"/>
                <a:gd name="T4" fmla="*/ 45 w 45"/>
                <a:gd name="T5" fmla="*/ 219 h 219"/>
                <a:gd name="T6" fmla="*/ 0 60000 65536"/>
                <a:gd name="T7" fmla="*/ 0 60000 65536"/>
                <a:gd name="T8" fmla="*/ 0 60000 65536"/>
                <a:gd name="T9" fmla="*/ 0 w 45"/>
                <a:gd name="T10" fmla="*/ 0 h 219"/>
                <a:gd name="T11" fmla="*/ 45 w 45"/>
                <a:gd name="T12" fmla="*/ 219 h 2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219">
                  <a:moveTo>
                    <a:pt x="0" y="216"/>
                  </a:moveTo>
                  <a:cubicBezTo>
                    <a:pt x="10" y="108"/>
                    <a:pt x="20" y="0"/>
                    <a:pt x="27" y="0"/>
                  </a:cubicBezTo>
                  <a:cubicBezTo>
                    <a:pt x="34" y="0"/>
                    <a:pt x="39" y="109"/>
                    <a:pt x="45" y="219"/>
                  </a:cubicBezTo>
                </a:path>
              </a:pathLst>
            </a:cu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1" name="Text Box 25"/>
            <p:cNvSpPr txBox="1">
              <a:spLocks noChangeArrowheads="1"/>
            </p:cNvSpPr>
            <p:nvPr/>
          </p:nvSpPr>
          <p:spPr bwMode="auto">
            <a:xfrm>
              <a:off x="5459111" y="4737632"/>
              <a:ext cx="809625" cy="351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fr-FR" sz="1100" i="1">
                  <a:latin typeface="Calibri" pitchFamily="34" charset="0"/>
                </a:rPr>
                <a:t>time</a:t>
              </a:r>
            </a:p>
          </p:txBody>
        </p:sp>
        <p:sp>
          <p:nvSpPr>
            <p:cNvPr id="32" name="Line 16"/>
            <p:cNvSpPr>
              <a:spLocks noChangeShapeType="1"/>
            </p:cNvSpPr>
            <p:nvPr/>
          </p:nvSpPr>
          <p:spPr bwMode="auto">
            <a:xfrm>
              <a:off x="2611136" y="4707469"/>
              <a:ext cx="3044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3" name="Line 17"/>
            <p:cNvSpPr>
              <a:spLocks noChangeShapeType="1"/>
            </p:cNvSpPr>
            <p:nvPr/>
          </p:nvSpPr>
          <p:spPr bwMode="auto">
            <a:xfrm flipV="1">
              <a:off x="2628597" y="2992970"/>
              <a:ext cx="0" cy="1714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2628597" y="3307295"/>
              <a:ext cx="2965450" cy="1371600"/>
            </a:xfrm>
            <a:custGeom>
              <a:avLst/>
              <a:gdLst>
                <a:gd name="T0" fmla="*/ 0 w 1868"/>
                <a:gd name="T1" fmla="*/ 843 h 864"/>
                <a:gd name="T2" fmla="*/ 78 w 1868"/>
                <a:gd name="T3" fmla="*/ 843 h 864"/>
                <a:gd name="T4" fmla="*/ 128 w 1868"/>
                <a:gd name="T5" fmla="*/ 764 h 864"/>
                <a:gd name="T6" fmla="*/ 196 w 1868"/>
                <a:gd name="T7" fmla="*/ 787 h 864"/>
                <a:gd name="T8" fmla="*/ 251 w 1868"/>
                <a:gd name="T9" fmla="*/ 720 h 864"/>
                <a:gd name="T10" fmla="*/ 279 w 1868"/>
                <a:gd name="T11" fmla="*/ 591 h 864"/>
                <a:gd name="T12" fmla="*/ 307 w 1868"/>
                <a:gd name="T13" fmla="*/ 776 h 864"/>
                <a:gd name="T14" fmla="*/ 358 w 1868"/>
                <a:gd name="T15" fmla="*/ 742 h 864"/>
                <a:gd name="T16" fmla="*/ 425 w 1868"/>
                <a:gd name="T17" fmla="*/ 804 h 864"/>
                <a:gd name="T18" fmla="*/ 503 w 1868"/>
                <a:gd name="T19" fmla="*/ 384 h 864"/>
                <a:gd name="T20" fmla="*/ 548 w 1868"/>
                <a:gd name="T21" fmla="*/ 697 h 864"/>
                <a:gd name="T22" fmla="*/ 660 w 1868"/>
                <a:gd name="T23" fmla="*/ 490 h 864"/>
                <a:gd name="T24" fmla="*/ 749 w 1868"/>
                <a:gd name="T25" fmla="*/ 669 h 864"/>
                <a:gd name="T26" fmla="*/ 822 w 1868"/>
                <a:gd name="T27" fmla="*/ 4 h 864"/>
                <a:gd name="T28" fmla="*/ 861 w 1868"/>
                <a:gd name="T29" fmla="*/ 647 h 864"/>
                <a:gd name="T30" fmla="*/ 934 w 1868"/>
                <a:gd name="T31" fmla="*/ 680 h 864"/>
                <a:gd name="T32" fmla="*/ 1001 w 1868"/>
                <a:gd name="T33" fmla="*/ 490 h 864"/>
                <a:gd name="T34" fmla="*/ 1023 w 1868"/>
                <a:gd name="T35" fmla="*/ 753 h 864"/>
                <a:gd name="T36" fmla="*/ 1107 w 1868"/>
                <a:gd name="T37" fmla="*/ 127 h 864"/>
                <a:gd name="T38" fmla="*/ 1197 w 1868"/>
                <a:gd name="T39" fmla="*/ 703 h 864"/>
                <a:gd name="T40" fmla="*/ 1252 w 1868"/>
                <a:gd name="T41" fmla="*/ 619 h 864"/>
                <a:gd name="T42" fmla="*/ 1359 w 1868"/>
                <a:gd name="T43" fmla="*/ 764 h 864"/>
                <a:gd name="T44" fmla="*/ 1448 w 1868"/>
                <a:gd name="T45" fmla="*/ 406 h 864"/>
                <a:gd name="T46" fmla="*/ 1487 w 1868"/>
                <a:gd name="T47" fmla="*/ 831 h 864"/>
                <a:gd name="T48" fmla="*/ 1554 w 1868"/>
                <a:gd name="T49" fmla="*/ 580 h 864"/>
                <a:gd name="T50" fmla="*/ 1577 w 1868"/>
                <a:gd name="T51" fmla="*/ 132 h 864"/>
                <a:gd name="T52" fmla="*/ 1672 w 1868"/>
                <a:gd name="T53" fmla="*/ 753 h 864"/>
                <a:gd name="T54" fmla="*/ 1739 w 1868"/>
                <a:gd name="T55" fmla="*/ 658 h 864"/>
                <a:gd name="T56" fmla="*/ 1761 w 1868"/>
                <a:gd name="T57" fmla="*/ 720 h 864"/>
                <a:gd name="T58" fmla="*/ 1868 w 1868"/>
                <a:gd name="T59" fmla="*/ 406 h 8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868"/>
                <a:gd name="T91" fmla="*/ 0 h 864"/>
                <a:gd name="T92" fmla="*/ 1868 w 1868"/>
                <a:gd name="T93" fmla="*/ 864 h 8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868" h="864">
                  <a:moveTo>
                    <a:pt x="0" y="843"/>
                  </a:moveTo>
                  <a:cubicBezTo>
                    <a:pt x="28" y="849"/>
                    <a:pt x="57" y="856"/>
                    <a:pt x="78" y="843"/>
                  </a:cubicBezTo>
                  <a:cubicBezTo>
                    <a:pt x="99" y="830"/>
                    <a:pt x="108" y="773"/>
                    <a:pt x="128" y="764"/>
                  </a:cubicBezTo>
                  <a:cubicBezTo>
                    <a:pt x="148" y="755"/>
                    <a:pt x="176" y="794"/>
                    <a:pt x="196" y="787"/>
                  </a:cubicBezTo>
                  <a:cubicBezTo>
                    <a:pt x="216" y="780"/>
                    <a:pt x="237" y="753"/>
                    <a:pt x="251" y="720"/>
                  </a:cubicBezTo>
                  <a:cubicBezTo>
                    <a:pt x="265" y="687"/>
                    <a:pt x="270" y="582"/>
                    <a:pt x="279" y="591"/>
                  </a:cubicBezTo>
                  <a:cubicBezTo>
                    <a:pt x="288" y="600"/>
                    <a:pt x="294" y="751"/>
                    <a:pt x="307" y="776"/>
                  </a:cubicBezTo>
                  <a:cubicBezTo>
                    <a:pt x="320" y="801"/>
                    <a:pt x="338" y="737"/>
                    <a:pt x="358" y="742"/>
                  </a:cubicBezTo>
                  <a:cubicBezTo>
                    <a:pt x="378" y="747"/>
                    <a:pt x="401" y="864"/>
                    <a:pt x="425" y="804"/>
                  </a:cubicBezTo>
                  <a:cubicBezTo>
                    <a:pt x="449" y="744"/>
                    <a:pt x="482" y="402"/>
                    <a:pt x="503" y="384"/>
                  </a:cubicBezTo>
                  <a:cubicBezTo>
                    <a:pt x="524" y="366"/>
                    <a:pt x="522" y="679"/>
                    <a:pt x="548" y="697"/>
                  </a:cubicBezTo>
                  <a:cubicBezTo>
                    <a:pt x="574" y="715"/>
                    <a:pt x="627" y="495"/>
                    <a:pt x="660" y="490"/>
                  </a:cubicBezTo>
                  <a:cubicBezTo>
                    <a:pt x="693" y="485"/>
                    <a:pt x="722" y="750"/>
                    <a:pt x="749" y="669"/>
                  </a:cubicBezTo>
                  <a:cubicBezTo>
                    <a:pt x="776" y="588"/>
                    <a:pt x="803" y="8"/>
                    <a:pt x="822" y="4"/>
                  </a:cubicBezTo>
                  <a:cubicBezTo>
                    <a:pt x="841" y="0"/>
                    <a:pt x="842" y="534"/>
                    <a:pt x="861" y="647"/>
                  </a:cubicBezTo>
                  <a:cubicBezTo>
                    <a:pt x="880" y="760"/>
                    <a:pt x="911" y="706"/>
                    <a:pt x="934" y="680"/>
                  </a:cubicBezTo>
                  <a:cubicBezTo>
                    <a:pt x="957" y="654"/>
                    <a:pt x="986" y="478"/>
                    <a:pt x="1001" y="490"/>
                  </a:cubicBezTo>
                  <a:cubicBezTo>
                    <a:pt x="1016" y="502"/>
                    <a:pt x="1005" y="814"/>
                    <a:pt x="1023" y="753"/>
                  </a:cubicBezTo>
                  <a:cubicBezTo>
                    <a:pt x="1041" y="692"/>
                    <a:pt x="1078" y="135"/>
                    <a:pt x="1107" y="127"/>
                  </a:cubicBezTo>
                  <a:cubicBezTo>
                    <a:pt x="1136" y="119"/>
                    <a:pt x="1173" y="621"/>
                    <a:pt x="1197" y="703"/>
                  </a:cubicBezTo>
                  <a:cubicBezTo>
                    <a:pt x="1221" y="785"/>
                    <a:pt x="1225" y="609"/>
                    <a:pt x="1252" y="619"/>
                  </a:cubicBezTo>
                  <a:cubicBezTo>
                    <a:pt x="1279" y="629"/>
                    <a:pt x="1326" y="799"/>
                    <a:pt x="1359" y="764"/>
                  </a:cubicBezTo>
                  <a:cubicBezTo>
                    <a:pt x="1392" y="729"/>
                    <a:pt x="1427" y="395"/>
                    <a:pt x="1448" y="406"/>
                  </a:cubicBezTo>
                  <a:cubicBezTo>
                    <a:pt x="1469" y="417"/>
                    <a:pt x="1469" y="802"/>
                    <a:pt x="1487" y="831"/>
                  </a:cubicBezTo>
                  <a:cubicBezTo>
                    <a:pt x="1505" y="860"/>
                    <a:pt x="1539" y="696"/>
                    <a:pt x="1554" y="580"/>
                  </a:cubicBezTo>
                  <a:cubicBezTo>
                    <a:pt x="1569" y="464"/>
                    <a:pt x="1557" y="103"/>
                    <a:pt x="1577" y="132"/>
                  </a:cubicBezTo>
                  <a:cubicBezTo>
                    <a:pt x="1597" y="161"/>
                    <a:pt x="1645" y="665"/>
                    <a:pt x="1672" y="753"/>
                  </a:cubicBezTo>
                  <a:cubicBezTo>
                    <a:pt x="1699" y="841"/>
                    <a:pt x="1724" y="663"/>
                    <a:pt x="1739" y="658"/>
                  </a:cubicBezTo>
                  <a:cubicBezTo>
                    <a:pt x="1754" y="653"/>
                    <a:pt x="1740" y="762"/>
                    <a:pt x="1761" y="720"/>
                  </a:cubicBezTo>
                  <a:cubicBezTo>
                    <a:pt x="1782" y="678"/>
                    <a:pt x="1825" y="542"/>
                    <a:pt x="1868" y="40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5" name="Text Box 26"/>
            <p:cNvSpPr txBox="1">
              <a:spLocks noChangeArrowheads="1"/>
            </p:cNvSpPr>
            <p:nvPr/>
          </p:nvSpPr>
          <p:spPr bwMode="auto">
            <a:xfrm>
              <a:off x="2355549" y="2699282"/>
              <a:ext cx="2974975" cy="351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fr-FR" sz="1100" i="1">
                  <a:latin typeface="Calibri" pitchFamily="34" charset="0"/>
                </a:rPr>
                <a:t>flow-rate</a:t>
              </a:r>
            </a:p>
          </p:txBody>
        </p:sp>
        <p:sp>
          <p:nvSpPr>
            <p:cNvPr id="36" name="Line 31"/>
            <p:cNvSpPr>
              <a:spLocks noChangeShapeType="1"/>
            </p:cNvSpPr>
            <p:nvPr/>
          </p:nvSpPr>
          <p:spPr bwMode="auto">
            <a:xfrm>
              <a:off x="2638124" y="4542369"/>
              <a:ext cx="3152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39" name="Image 38" descr="volume_above_threshold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77159" y="2830048"/>
            <a:ext cx="767394" cy="767394"/>
          </a:xfrm>
          <a:prstGeom prst="rect">
            <a:avLst/>
          </a:prstGeom>
        </p:spPr>
      </p:pic>
      <p:pic>
        <p:nvPicPr>
          <p:cNvPr id="40" name="Image 39" descr="volume_above_threshold-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7159" y="3690746"/>
            <a:ext cx="767394" cy="767394"/>
          </a:xfrm>
          <a:prstGeom prst="rect">
            <a:avLst/>
          </a:prstGeom>
        </p:spPr>
      </p:pic>
      <p:sp>
        <p:nvSpPr>
          <p:cNvPr id="41" name="Espace réservé du contenu 16"/>
          <p:cNvSpPr>
            <a:spLocks noGrp="1"/>
          </p:cNvSpPr>
          <p:nvPr>
            <p:ph sz="half" idx="2"/>
          </p:nvPr>
        </p:nvSpPr>
        <p:spPr>
          <a:xfrm>
            <a:off x="5630023" y="3102054"/>
            <a:ext cx="941712" cy="374423"/>
          </a:xfrm>
        </p:spPr>
        <p:txBody>
          <a:bodyPr/>
          <a:lstStyle/>
          <a:p>
            <a:pPr>
              <a:buNone/>
            </a:pPr>
            <a:r>
              <a:rPr lang="fr-FR" sz="2000" smtClean="0"/>
              <a:t>408m</a:t>
            </a:r>
            <a:r>
              <a:rPr lang="fr-FR" sz="2000" baseline="30000" smtClean="0"/>
              <a:t>3</a:t>
            </a:r>
          </a:p>
        </p:txBody>
      </p:sp>
      <p:sp>
        <p:nvSpPr>
          <p:cNvPr id="42" name="Espace réservé du contenu 16"/>
          <p:cNvSpPr>
            <a:spLocks noGrp="1"/>
          </p:cNvSpPr>
          <p:nvPr>
            <p:ph sz="half" idx="2"/>
          </p:nvPr>
        </p:nvSpPr>
        <p:spPr>
          <a:xfrm>
            <a:off x="5630023" y="4010878"/>
            <a:ext cx="941712" cy="374423"/>
          </a:xfrm>
        </p:spPr>
        <p:txBody>
          <a:bodyPr/>
          <a:lstStyle/>
          <a:p>
            <a:pPr>
              <a:buNone/>
            </a:pPr>
            <a:r>
              <a:rPr lang="fr-FR" sz="2000" dirty="0" smtClean="0"/>
              <a:t>691m</a:t>
            </a:r>
            <a:r>
              <a:rPr lang="fr-FR" sz="2000" baseline="30000" dirty="0" smtClean="0"/>
              <a:t>3</a:t>
            </a:r>
          </a:p>
        </p:txBody>
      </p:sp>
      <p:sp>
        <p:nvSpPr>
          <p:cNvPr id="38" name="Ellipse 37"/>
          <p:cNvSpPr/>
          <p:nvPr/>
        </p:nvSpPr>
        <p:spPr bwMode="auto">
          <a:xfrm>
            <a:off x="7509043" y="1260643"/>
            <a:ext cx="1393657" cy="139365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7626593" y="1325195"/>
            <a:ext cx="1191127" cy="1179095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4" name="Ellipse 43"/>
          <p:cNvSpPr/>
          <p:nvPr/>
        </p:nvSpPr>
        <p:spPr bwMode="auto">
          <a:xfrm>
            <a:off x="7534443" y="2530643"/>
            <a:ext cx="1393657" cy="139365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7" name="Ellipse 36"/>
          <p:cNvSpPr/>
          <p:nvPr/>
        </p:nvSpPr>
        <p:spPr bwMode="auto">
          <a:xfrm>
            <a:off x="7700180" y="2655166"/>
            <a:ext cx="1191127" cy="1179095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3" name="Flèche droite 42">
            <a:hlinkClick r:id="rId4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0" grpId="0"/>
      <p:bldP spid="21" grpId="0"/>
      <p:bldP spid="22" grpId="0" animBg="1"/>
      <p:bldP spid="41" grpId="0" build="p"/>
      <p:bldP spid="42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43450" y="911476"/>
            <a:ext cx="8229600" cy="695325"/>
          </a:xfrm>
        </p:spPr>
        <p:txBody>
          <a:bodyPr/>
          <a:lstStyle/>
          <a:p>
            <a:r>
              <a:rPr lang="fr-FR" dirty="0" smtClean="0"/>
              <a:t>Dimensionnement compteurs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71450" y="5291273"/>
            <a:ext cx="31651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Dimensionnement  compteur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4015872" y="5488172"/>
            <a:ext cx="471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Détection de dynamiques insuffisantes</a:t>
            </a:r>
            <a:endParaRPr lang="fr-FR" sz="5400" dirty="0">
              <a:latin typeface="Calibri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015872" y="5829374"/>
            <a:ext cx="483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Gestion de remplacement de compteurs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015872" y="5146970"/>
            <a:ext cx="4878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Détection des compteurs mal dimensionnés</a:t>
            </a:r>
          </a:p>
        </p:txBody>
      </p:sp>
      <p:sp>
        <p:nvSpPr>
          <p:cNvPr id="20" name="Flèche droite 19"/>
          <p:cNvSpPr/>
          <p:nvPr/>
        </p:nvSpPr>
        <p:spPr bwMode="auto">
          <a:xfrm>
            <a:off x="3118185" y="5753784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6" name="Espace réservé du contenu 16"/>
          <p:cNvSpPr>
            <a:spLocks noGrp="1"/>
          </p:cNvSpPr>
          <p:nvPr>
            <p:ph sz="half" idx="2"/>
          </p:nvPr>
        </p:nvSpPr>
        <p:spPr>
          <a:xfrm>
            <a:off x="0" y="1654153"/>
            <a:ext cx="8044604" cy="1668794"/>
          </a:xfrm>
        </p:spPr>
        <p:txBody>
          <a:bodyPr/>
          <a:lstStyle/>
          <a:p>
            <a:pPr>
              <a:buNone/>
            </a:pPr>
            <a:r>
              <a:rPr lang="fr-FR" sz="2000" dirty="0" smtClean="0"/>
              <a:t>	Si le volume cumulé au dessus d’un seuil </a:t>
            </a:r>
            <a:r>
              <a:rPr lang="fr-FR" sz="2000" dirty="0" err="1" smtClean="0"/>
              <a:t>Qh</a:t>
            </a:r>
            <a:r>
              <a:rPr lang="fr-FR" sz="2000" dirty="0" smtClean="0"/>
              <a:t> ou le volume cumulé</a:t>
            </a:r>
          </a:p>
          <a:p>
            <a:pPr>
              <a:buNone/>
            </a:pPr>
            <a:r>
              <a:rPr lang="fr-FR" sz="2000" dirty="0" smtClean="0"/>
              <a:t>      en dessous d’un seuil </a:t>
            </a:r>
            <a:r>
              <a:rPr lang="fr-FR" sz="2000" dirty="0" err="1" smtClean="0"/>
              <a:t>Qb</a:t>
            </a:r>
            <a:r>
              <a:rPr lang="fr-FR" sz="2000" dirty="0" smtClean="0"/>
              <a:t> a dépassé 20 % dans le mois </a:t>
            </a:r>
            <a:r>
              <a:rPr lang="fr-FR" sz="2000" dirty="0" smtClean="0">
                <a:sym typeface="Wingdings" pitchFamily="2" charset="2"/>
              </a:rPr>
              <a:t> Alarme </a:t>
            </a:r>
          </a:p>
          <a:p>
            <a:pPr indent="-69850">
              <a:buNone/>
            </a:pPr>
            <a:r>
              <a:rPr lang="fr-FR" sz="2000" dirty="0" smtClean="0"/>
              <a:t>	- Mobile : 13 alarmes mensuelles + alarmes annuelles (courante et précédente) + volumes cumulés dessus et dessous les seuils </a:t>
            </a:r>
            <a:r>
              <a:rPr lang="fr-FR" sz="2000" dirty="0" err="1" smtClean="0"/>
              <a:t>Qh</a:t>
            </a:r>
            <a:r>
              <a:rPr lang="fr-FR" sz="2000" dirty="0" smtClean="0"/>
              <a:t> et </a:t>
            </a:r>
            <a:r>
              <a:rPr lang="fr-FR" sz="2000" dirty="0" err="1" smtClean="0"/>
              <a:t>Qb</a:t>
            </a:r>
            <a:endParaRPr lang="fr-FR" sz="2000" dirty="0" smtClean="0"/>
          </a:p>
          <a:p>
            <a:pPr indent="12700">
              <a:buNone/>
            </a:pPr>
            <a:r>
              <a:rPr lang="fr-FR" sz="2000" dirty="0" smtClean="0"/>
              <a:t>- Fixe : alarmes de sur et/ou sous dimensionnement quotidiennes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4015872" y="6170575"/>
            <a:ext cx="483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Amélioration du rendement de réseau*</a:t>
            </a:r>
          </a:p>
        </p:txBody>
      </p:sp>
      <p:sp>
        <p:nvSpPr>
          <p:cNvPr id="16" name="Ellipse 15"/>
          <p:cNvSpPr/>
          <p:nvPr/>
        </p:nvSpPr>
        <p:spPr bwMode="auto">
          <a:xfrm>
            <a:off x="7384479" y="1108243"/>
            <a:ext cx="1518221" cy="1518221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7416800" y="1188454"/>
            <a:ext cx="1456490" cy="145649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er 23"/>
          <p:cNvGrpSpPr/>
          <p:nvPr/>
        </p:nvGrpSpPr>
        <p:grpSpPr>
          <a:xfrm>
            <a:off x="440503" y="3606800"/>
            <a:ext cx="8297097" cy="1373188"/>
            <a:chOff x="440503" y="3606800"/>
            <a:chExt cx="8297097" cy="1373188"/>
          </a:xfrm>
        </p:grpSpPr>
        <p:grpSp>
          <p:nvGrpSpPr>
            <p:cNvPr id="3" name="Groupe 36"/>
            <p:cNvGrpSpPr/>
            <p:nvPr/>
          </p:nvGrpSpPr>
          <p:grpSpPr>
            <a:xfrm>
              <a:off x="440503" y="3709482"/>
              <a:ext cx="8129588" cy="1197621"/>
              <a:chOff x="1310463" y="5996654"/>
              <a:chExt cx="6211098" cy="576934"/>
            </a:xfrm>
          </p:grpSpPr>
          <p:pic>
            <p:nvPicPr>
              <p:cNvPr id="38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6516"/>
              <a:stretch>
                <a:fillRect/>
              </a:stretch>
            </p:blipFill>
            <p:spPr bwMode="auto">
              <a:xfrm>
                <a:off x="1310463" y="6344988"/>
                <a:ext cx="6197106" cy="228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r="6146"/>
              <a:stretch>
                <a:fillRect/>
              </a:stretch>
            </p:blipFill>
            <p:spPr bwMode="auto">
              <a:xfrm>
                <a:off x="2015199" y="5996654"/>
                <a:ext cx="5497809" cy="180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r="1147"/>
              <a:stretch>
                <a:fillRect/>
              </a:stretch>
            </p:blipFill>
            <p:spPr bwMode="auto">
              <a:xfrm>
                <a:off x="1316555" y="6157283"/>
                <a:ext cx="6205006" cy="200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22" name="Connecteur droit 21"/>
            <p:cNvCxnSpPr/>
            <p:nvPr/>
          </p:nvCxnSpPr>
          <p:spPr bwMode="auto">
            <a:xfrm>
              <a:off x="444500" y="3606800"/>
              <a:ext cx="82931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B3B73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Connecteur droit 22"/>
            <p:cNvCxnSpPr/>
            <p:nvPr/>
          </p:nvCxnSpPr>
          <p:spPr bwMode="auto">
            <a:xfrm>
              <a:off x="444500" y="4978400"/>
              <a:ext cx="82931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B3B73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1" name="Flèche droite 20">
            <a:hlinkClick r:id="rId6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  <p:bldP spid="20" grpId="0" animBg="1"/>
      <p:bldP spid="1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90950" y="911476"/>
            <a:ext cx="8229600" cy="695325"/>
          </a:xfrm>
        </p:spPr>
        <p:txBody>
          <a:bodyPr/>
          <a:lstStyle/>
          <a:p>
            <a:r>
              <a:rPr lang="fr-FR" dirty="0" smtClean="0"/>
              <a:t>Index à dates présélectionnées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44386" y="4975495"/>
            <a:ext cx="28144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Index à dates </a:t>
            </a:r>
          </a:p>
          <a:p>
            <a:pPr algn="ctr"/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présélectionnées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sp>
        <p:nvSpPr>
          <p:cNvPr id="18" name="Espace réservé du contenu 16"/>
          <p:cNvSpPr>
            <a:spLocks noGrp="1"/>
          </p:cNvSpPr>
          <p:nvPr>
            <p:ph sz="half" idx="2"/>
          </p:nvPr>
        </p:nvSpPr>
        <p:spPr>
          <a:xfrm>
            <a:off x="435722" y="1759194"/>
            <a:ext cx="7440291" cy="1165147"/>
          </a:xfrm>
        </p:spPr>
        <p:txBody>
          <a:bodyPr/>
          <a:lstStyle/>
          <a:p>
            <a:pPr marL="0">
              <a:spcBef>
                <a:spcPts val="0"/>
              </a:spcBef>
              <a:buNone/>
            </a:pPr>
            <a:r>
              <a:rPr lang="fr-FR" sz="2000" dirty="0" smtClean="0"/>
              <a:t>Mémorisation de l’index à 4 dates paramétrables.</a:t>
            </a:r>
          </a:p>
          <a:p>
            <a:pPr marL="0">
              <a:spcBef>
                <a:spcPts val="0"/>
              </a:spcBef>
              <a:buNone/>
            </a:pPr>
            <a:r>
              <a:rPr lang="fr-FR" sz="2000" dirty="0" smtClean="0"/>
              <a:t>A chacune des dates, index précédent remplacé par nouvel</a:t>
            </a:r>
          </a:p>
          <a:p>
            <a:pPr marL="0">
              <a:spcBef>
                <a:spcPts val="0"/>
              </a:spcBef>
              <a:buNone/>
            </a:pPr>
            <a:r>
              <a:rPr lang="fr-FR" sz="2000" dirty="0" smtClean="0"/>
              <a:t>index. </a:t>
            </a:r>
            <a:endParaRPr lang="fr-FR" sz="2000" dirty="0"/>
          </a:p>
        </p:txBody>
      </p:sp>
      <p:sp>
        <p:nvSpPr>
          <p:cNvPr id="19" name="ZoneTexte 18"/>
          <p:cNvSpPr txBox="1"/>
          <p:nvPr/>
        </p:nvSpPr>
        <p:spPr>
          <a:xfrm>
            <a:off x="4307305" y="5667383"/>
            <a:ext cx="483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Calcul du rendement de réseau facilité* 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4307305" y="4966541"/>
            <a:ext cx="4451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Facturation de l’ensemble des abonnés à une même date</a:t>
            </a:r>
          </a:p>
        </p:txBody>
      </p:sp>
      <p:sp>
        <p:nvSpPr>
          <p:cNvPr id="21" name="Flèche droite 20"/>
          <p:cNvSpPr/>
          <p:nvPr/>
        </p:nvSpPr>
        <p:spPr bwMode="auto">
          <a:xfrm>
            <a:off x="3267007" y="5269420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e 52"/>
          <p:cNvGrpSpPr/>
          <p:nvPr/>
        </p:nvGrpSpPr>
        <p:grpSpPr>
          <a:xfrm>
            <a:off x="1132300" y="3222300"/>
            <a:ext cx="1341660" cy="1306902"/>
            <a:chOff x="1132300" y="2866050"/>
            <a:chExt cx="1341660" cy="1306902"/>
          </a:xfrm>
        </p:grpSpPr>
        <p:pic>
          <p:nvPicPr>
            <p:cNvPr id="40" name="Image 39" descr="billing dates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2300" y="2866050"/>
              <a:ext cx="1341660" cy="1306902"/>
            </a:xfrm>
            <a:prstGeom prst="rect">
              <a:avLst/>
            </a:prstGeom>
          </p:spPr>
        </p:pic>
        <p:sp>
          <p:nvSpPr>
            <p:cNvPr id="46" name="Text Box 13"/>
            <p:cNvSpPr txBox="1">
              <a:spLocks noChangeArrowheads="1"/>
            </p:cNvSpPr>
            <p:nvPr/>
          </p:nvSpPr>
          <p:spPr bwMode="auto">
            <a:xfrm>
              <a:off x="1229226" y="3472365"/>
              <a:ext cx="11620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2000" b="1" smtClean="0">
                  <a:latin typeface="Calibri" pitchFamily="34" charset="0"/>
                </a:rPr>
                <a:t>31 Mar</a:t>
              </a:r>
              <a:endParaRPr lang="fr-FR" sz="2000" b="1">
                <a:latin typeface="Calibri" pitchFamily="34" charset="0"/>
              </a:endParaRPr>
            </a:p>
          </p:txBody>
        </p:sp>
      </p:grpSp>
      <p:grpSp>
        <p:nvGrpSpPr>
          <p:cNvPr id="3" name="Groupe 51"/>
          <p:cNvGrpSpPr/>
          <p:nvPr/>
        </p:nvGrpSpPr>
        <p:grpSpPr>
          <a:xfrm>
            <a:off x="2679026" y="3222300"/>
            <a:ext cx="1341660" cy="1306902"/>
            <a:chOff x="2679026" y="2866050"/>
            <a:chExt cx="1341660" cy="1306902"/>
          </a:xfrm>
        </p:grpSpPr>
        <p:pic>
          <p:nvPicPr>
            <p:cNvPr id="43" name="Image 42" descr="billing dates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79026" y="2866050"/>
              <a:ext cx="1341660" cy="1306902"/>
            </a:xfrm>
            <a:prstGeom prst="rect">
              <a:avLst/>
            </a:prstGeom>
          </p:spPr>
        </p:pic>
        <p:sp>
          <p:nvSpPr>
            <p:cNvPr id="47" name="Text Box 13"/>
            <p:cNvSpPr txBox="1">
              <a:spLocks noChangeArrowheads="1"/>
            </p:cNvSpPr>
            <p:nvPr/>
          </p:nvSpPr>
          <p:spPr bwMode="auto">
            <a:xfrm>
              <a:off x="2756234" y="3472365"/>
              <a:ext cx="11620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2000" b="1" smtClean="0">
                  <a:latin typeface="Calibri" pitchFamily="34" charset="0"/>
                </a:rPr>
                <a:t>30 Jun</a:t>
              </a:r>
              <a:endParaRPr lang="fr-FR" sz="2000" b="1">
                <a:latin typeface="Calibri" pitchFamily="34" charset="0"/>
              </a:endParaRPr>
            </a:p>
          </p:txBody>
        </p:sp>
      </p:grpSp>
      <p:grpSp>
        <p:nvGrpSpPr>
          <p:cNvPr id="4" name="Groupe 50"/>
          <p:cNvGrpSpPr/>
          <p:nvPr/>
        </p:nvGrpSpPr>
        <p:grpSpPr>
          <a:xfrm>
            <a:off x="4225752" y="3222300"/>
            <a:ext cx="1341660" cy="1306902"/>
            <a:chOff x="4225752" y="2866050"/>
            <a:chExt cx="1341660" cy="1306902"/>
          </a:xfrm>
        </p:grpSpPr>
        <p:pic>
          <p:nvPicPr>
            <p:cNvPr id="44" name="Image 43" descr="billing dates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25752" y="2866050"/>
              <a:ext cx="1341660" cy="1306902"/>
            </a:xfrm>
            <a:prstGeom prst="rect">
              <a:avLst/>
            </a:prstGeom>
          </p:spPr>
        </p:pic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4281234" y="3472365"/>
              <a:ext cx="11620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2000" b="1" smtClean="0">
                  <a:latin typeface="Calibri" pitchFamily="34" charset="0"/>
                </a:rPr>
                <a:t>30 Sep</a:t>
              </a:r>
              <a:endParaRPr lang="fr-FR" sz="2000" b="1">
                <a:latin typeface="Calibri" pitchFamily="34" charset="0"/>
              </a:endParaRPr>
            </a:p>
          </p:txBody>
        </p:sp>
      </p:grpSp>
      <p:grpSp>
        <p:nvGrpSpPr>
          <p:cNvPr id="5" name="Groupe 49"/>
          <p:cNvGrpSpPr/>
          <p:nvPr/>
        </p:nvGrpSpPr>
        <p:grpSpPr>
          <a:xfrm>
            <a:off x="5772479" y="3222300"/>
            <a:ext cx="1341660" cy="1306902"/>
            <a:chOff x="5772479" y="2866050"/>
            <a:chExt cx="1341660" cy="1306902"/>
          </a:xfrm>
        </p:grpSpPr>
        <p:pic>
          <p:nvPicPr>
            <p:cNvPr id="45" name="Image 44" descr="billing dates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72479" y="2866050"/>
              <a:ext cx="1341660" cy="1306902"/>
            </a:xfrm>
            <a:prstGeom prst="rect">
              <a:avLst/>
            </a:prstGeom>
          </p:spPr>
        </p:pic>
        <p:sp>
          <p:nvSpPr>
            <p:cNvPr id="49" name="Text Box 13"/>
            <p:cNvSpPr txBox="1">
              <a:spLocks noChangeArrowheads="1"/>
            </p:cNvSpPr>
            <p:nvPr/>
          </p:nvSpPr>
          <p:spPr bwMode="auto">
            <a:xfrm>
              <a:off x="5868401" y="3472365"/>
              <a:ext cx="11620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2000" b="1" smtClean="0">
                  <a:latin typeface="Calibri" pitchFamily="34" charset="0"/>
                </a:rPr>
                <a:t>31 Dec</a:t>
              </a:r>
              <a:endParaRPr lang="fr-FR" sz="2000" b="1">
                <a:latin typeface="Calibri" pitchFamily="34" charset="0"/>
              </a:endParaRPr>
            </a:p>
          </p:txBody>
        </p:sp>
      </p:grpSp>
      <p:sp>
        <p:nvSpPr>
          <p:cNvPr id="54" name="Text Box 22"/>
          <p:cNvSpPr txBox="1">
            <a:spLocks noChangeArrowheads="1"/>
          </p:cNvSpPr>
          <p:nvPr/>
        </p:nvSpPr>
        <p:spPr bwMode="auto">
          <a:xfrm>
            <a:off x="769603" y="2965929"/>
            <a:ext cx="31059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FR" sz="1400" i="1" dirty="0" smtClean="0">
                <a:latin typeface="Calibri" pitchFamily="34" charset="0"/>
              </a:rPr>
              <a:t>Exemple </a:t>
            </a:r>
            <a:endParaRPr lang="fr-FR" sz="1400" i="1" dirty="0">
              <a:latin typeface="Calibri" pitchFamily="34" charset="0"/>
            </a:endParaRPr>
          </a:p>
        </p:txBody>
      </p:sp>
      <p:sp>
        <p:nvSpPr>
          <p:cNvPr id="25" name="Ellipse 24"/>
          <p:cNvSpPr/>
          <p:nvPr/>
        </p:nvSpPr>
        <p:spPr bwMode="auto">
          <a:xfrm>
            <a:off x="7077243" y="1226553"/>
            <a:ext cx="1732547" cy="173254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6" name="Image 25" descr="Sans titre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42150" y="1168400"/>
            <a:ext cx="1866900" cy="1854200"/>
          </a:xfrm>
          <a:prstGeom prst="rect">
            <a:avLst/>
          </a:prstGeom>
        </p:spPr>
      </p:pic>
      <p:sp>
        <p:nvSpPr>
          <p:cNvPr id="23" name="Flèche droite 22">
            <a:hlinkClick r:id="rId4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0" grpId="0"/>
      <p:bldP spid="21" grpId="0" animBg="1"/>
      <p:bldP spid="5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83050" y="936051"/>
            <a:ext cx="8229600" cy="695325"/>
          </a:xfrm>
        </p:spPr>
        <p:txBody>
          <a:bodyPr/>
          <a:lstStyle/>
          <a:p>
            <a:r>
              <a:rPr lang="fr-FR" dirty="0" smtClean="0"/>
              <a:t>Mémorisation</a:t>
            </a:r>
            <a:r>
              <a:rPr lang="en-US" dirty="0" smtClean="0"/>
              <a:t> des </a:t>
            </a:r>
            <a:r>
              <a:rPr lang="fr-FR" dirty="0" smtClean="0"/>
              <a:t>alarmes</a:t>
            </a:r>
            <a:r>
              <a:rPr lang="en-US" dirty="0" smtClean="0"/>
              <a:t> </a:t>
            </a:r>
            <a:endParaRPr lang="en-US" noProof="0" dirty="0" smtClean="0"/>
          </a:p>
        </p:txBody>
      </p:sp>
      <p:sp>
        <p:nvSpPr>
          <p:cNvPr id="11" name="ZoneTexte 10"/>
          <p:cNvSpPr txBox="1"/>
          <p:nvPr/>
        </p:nvSpPr>
        <p:spPr>
          <a:xfrm>
            <a:off x="816892" y="5198120"/>
            <a:ext cx="250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Mémorisation des alarmes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sp>
        <p:nvSpPr>
          <p:cNvPr id="18" name="Espace réservé du contenu 16"/>
          <p:cNvSpPr>
            <a:spLocks noGrp="1"/>
          </p:cNvSpPr>
          <p:nvPr>
            <p:ph sz="half" idx="2"/>
          </p:nvPr>
        </p:nvSpPr>
        <p:spPr>
          <a:xfrm>
            <a:off x="753222" y="1975094"/>
            <a:ext cx="6538227" cy="1165147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fr-FR" sz="2000" dirty="0" smtClean="0"/>
              <a:t>Les dates de début et de fin des derniers événements sont mémorisées : fuite, retour d’eau, fraude (+reconfigurations)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4307305" y="5650427"/>
            <a:ext cx="483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Finesse d’analyse*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4307305" y="5246460"/>
            <a:ext cx="4451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Meilleure gestion des réclamations</a:t>
            </a:r>
          </a:p>
        </p:txBody>
      </p:sp>
      <p:sp>
        <p:nvSpPr>
          <p:cNvPr id="22" name="Flèche droite 21"/>
          <p:cNvSpPr/>
          <p:nvPr/>
        </p:nvSpPr>
        <p:spPr bwMode="auto">
          <a:xfrm>
            <a:off x="3380876" y="5475420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e 30"/>
          <p:cNvGrpSpPr/>
          <p:nvPr/>
        </p:nvGrpSpPr>
        <p:grpSpPr>
          <a:xfrm>
            <a:off x="3024465" y="3108687"/>
            <a:ext cx="1145953" cy="1152049"/>
            <a:chOff x="3024465" y="3153765"/>
            <a:chExt cx="1145953" cy="1152049"/>
          </a:xfrm>
        </p:grpSpPr>
        <p:pic>
          <p:nvPicPr>
            <p:cNvPr id="29" name="Image 28" descr="date stamped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4465" y="3153765"/>
              <a:ext cx="1145953" cy="1152049"/>
            </a:xfrm>
            <a:prstGeom prst="rect">
              <a:avLst/>
            </a:prstGeom>
          </p:spPr>
        </p:pic>
        <p:sp>
          <p:nvSpPr>
            <p:cNvPr id="30" name="Text Box 1048"/>
            <p:cNvSpPr txBox="1">
              <a:spLocks noChangeArrowheads="1"/>
            </p:cNvSpPr>
            <p:nvPr/>
          </p:nvSpPr>
          <p:spPr bwMode="auto">
            <a:xfrm>
              <a:off x="3049170" y="3634625"/>
              <a:ext cx="10668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2000" b="1">
                  <a:latin typeface="Calibri" pitchFamily="34" charset="0"/>
                </a:rPr>
                <a:t>12 Nov</a:t>
              </a:r>
            </a:p>
          </p:txBody>
        </p:sp>
      </p:grpSp>
      <p:grpSp>
        <p:nvGrpSpPr>
          <p:cNvPr id="3" name="Groupe 33"/>
          <p:cNvGrpSpPr/>
          <p:nvPr/>
        </p:nvGrpSpPr>
        <p:grpSpPr>
          <a:xfrm>
            <a:off x="1664897" y="3108687"/>
            <a:ext cx="1145953" cy="1145953"/>
            <a:chOff x="1664897" y="3108687"/>
            <a:chExt cx="1145953" cy="1145953"/>
          </a:xfrm>
        </p:grpSpPr>
        <p:pic>
          <p:nvPicPr>
            <p:cNvPr id="32" name="Image 31" descr="leak on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64897" y="3108687"/>
              <a:ext cx="1145953" cy="1145953"/>
            </a:xfrm>
            <a:prstGeom prst="rect">
              <a:avLst/>
            </a:prstGeom>
          </p:spPr>
        </p:pic>
        <p:sp>
          <p:nvSpPr>
            <p:cNvPr id="33" name="Text Box 1048"/>
            <p:cNvSpPr txBox="1">
              <a:spLocks noChangeArrowheads="1"/>
            </p:cNvSpPr>
            <p:nvPr/>
          </p:nvSpPr>
          <p:spPr bwMode="auto">
            <a:xfrm>
              <a:off x="1709654" y="3618583"/>
              <a:ext cx="10668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2000" b="1" smtClean="0">
                  <a:latin typeface="Calibri" pitchFamily="34" charset="0"/>
                </a:rPr>
                <a:t>05 </a:t>
              </a:r>
              <a:r>
                <a:rPr lang="fr-FR" sz="2000" b="1">
                  <a:latin typeface="Calibri" pitchFamily="34" charset="0"/>
                </a:rPr>
                <a:t>Nov</a:t>
              </a:r>
            </a:p>
          </p:txBody>
        </p:sp>
      </p:grpSp>
      <p:grpSp>
        <p:nvGrpSpPr>
          <p:cNvPr id="4" name="Group 27"/>
          <p:cNvGrpSpPr/>
          <p:nvPr/>
        </p:nvGrpSpPr>
        <p:grpSpPr>
          <a:xfrm>
            <a:off x="4673732" y="2930525"/>
            <a:ext cx="3455855" cy="1912938"/>
            <a:chOff x="4673732" y="2930525"/>
            <a:chExt cx="3455855" cy="1912938"/>
          </a:xfrm>
        </p:grpSpPr>
        <p:grpSp>
          <p:nvGrpSpPr>
            <p:cNvPr id="5" name="Groupe 22"/>
            <p:cNvGrpSpPr/>
            <p:nvPr/>
          </p:nvGrpSpPr>
          <p:grpSpPr>
            <a:xfrm>
              <a:off x="4673732" y="2930525"/>
              <a:ext cx="3455855" cy="1912938"/>
              <a:chOff x="5255760" y="4302125"/>
              <a:chExt cx="2688090" cy="1576388"/>
            </a:xfrm>
          </p:grpSpPr>
          <p:pic>
            <p:nvPicPr>
              <p:cNvPr id="24" name="Picture 1057" descr="vlc technoflower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959643" y="4624137"/>
                <a:ext cx="1219200" cy="1219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" name="Picture 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r="17435"/>
              <a:stretch>
                <a:fillRect/>
              </a:stretch>
            </p:blipFill>
            <p:spPr bwMode="auto">
              <a:xfrm>
                <a:off x="5255760" y="4302125"/>
                <a:ext cx="2681740" cy="285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" name="Picture 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t="3908"/>
              <a:stretch>
                <a:fillRect/>
              </a:stretch>
            </p:blipFill>
            <p:spPr bwMode="auto">
              <a:xfrm>
                <a:off x="5276850" y="4551363"/>
                <a:ext cx="2667000" cy="1327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3" name="Rectangle 22"/>
            <p:cNvSpPr/>
            <p:nvPr/>
          </p:nvSpPr>
          <p:spPr bwMode="auto">
            <a:xfrm>
              <a:off x="4949190" y="3211830"/>
              <a:ext cx="3131820" cy="142875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36" name="Ellipse 35"/>
          <p:cNvSpPr/>
          <p:nvPr/>
        </p:nvSpPr>
        <p:spPr bwMode="auto">
          <a:xfrm>
            <a:off x="7089943" y="1074153"/>
            <a:ext cx="1732547" cy="173254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8" name="Image 37" descr="Sans titre-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42150" y="1016000"/>
            <a:ext cx="1866900" cy="1879600"/>
          </a:xfrm>
          <a:prstGeom prst="rect">
            <a:avLst/>
          </a:prstGeom>
        </p:spPr>
      </p:pic>
      <p:sp>
        <p:nvSpPr>
          <p:cNvPr id="27" name="Flèche droite 26">
            <a:hlinkClick r:id="rId9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  <p:bldP spid="21" grpId="0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554038" y="3935413"/>
            <a:ext cx="4064000" cy="2519362"/>
            <a:chOff x="349" y="2479"/>
            <a:chExt cx="2560" cy="1587"/>
          </a:xfrm>
        </p:grpSpPr>
        <p:sp>
          <p:nvSpPr>
            <p:cNvPr id="9232" name="AutoShape 3"/>
            <p:cNvSpPr>
              <a:spLocks noChangeArrowheads="1"/>
            </p:cNvSpPr>
            <p:nvPr/>
          </p:nvSpPr>
          <p:spPr bwMode="auto">
            <a:xfrm>
              <a:off x="349" y="2479"/>
              <a:ext cx="2560" cy="264"/>
            </a:xfrm>
            <a:prstGeom prst="roundRect">
              <a:avLst>
                <a:gd name="adj" fmla="val 5389"/>
              </a:avLst>
            </a:prstGeom>
            <a:solidFill>
              <a:srgbClr val="E6E6E6"/>
            </a:solidFill>
            <a:ln w="28575">
              <a:solidFill>
                <a:srgbClr val="66FF33"/>
              </a:solidFill>
              <a:round/>
              <a:headEnd/>
              <a:tailEnd/>
            </a:ln>
            <a:effectLst>
              <a:prstShdw prst="shdw17" dist="17961" dir="2700000">
                <a:srgbClr val="3D991F">
                  <a:alpha val="74998"/>
                </a:srgbClr>
              </a:prstShdw>
            </a:effectLst>
          </p:spPr>
          <p:txBody>
            <a:bodyPr lIns="90488" tIns="44450" rIns="90488" bIns="44450">
              <a:prstTxWarp prst="textNoShape">
                <a:avLst/>
              </a:prstTxWarp>
            </a:bodyPr>
            <a:lstStyle/>
            <a:p>
              <a:pPr marL="285750" indent="-285750" algn="ctr" eaLnBrk="0" hangingPunct="0">
                <a:lnSpc>
                  <a:spcPct val="90000"/>
                </a:lnSpc>
                <a:spcBef>
                  <a:spcPct val="30000"/>
                </a:spcBef>
              </a:pPr>
              <a:r>
                <a:rPr lang="fr-FR">
                  <a:latin typeface="Calibri" charset="0"/>
                </a:rPr>
                <a:t>La cible est sur une des bobines. </a:t>
              </a:r>
              <a:endParaRPr lang="fr-FR" sz="2400">
                <a:latin typeface="Calibri" charset="0"/>
              </a:endParaRPr>
            </a:p>
          </p:txBody>
        </p:sp>
        <p:grpSp>
          <p:nvGrpSpPr>
            <p:cNvPr id="9233" name="Group 4"/>
            <p:cNvGrpSpPr>
              <a:grpSpLocks/>
            </p:cNvGrpSpPr>
            <p:nvPr/>
          </p:nvGrpSpPr>
          <p:grpSpPr bwMode="auto">
            <a:xfrm>
              <a:off x="687" y="2865"/>
              <a:ext cx="1597" cy="1201"/>
              <a:chOff x="1256" y="3102"/>
              <a:chExt cx="2380" cy="1790"/>
            </a:xfrm>
          </p:grpSpPr>
          <p:sp>
            <p:nvSpPr>
              <p:cNvPr id="342021" name="Rectangle 5"/>
              <p:cNvSpPr>
                <a:spLocks noChangeArrowheads="1"/>
              </p:cNvSpPr>
              <p:nvPr/>
            </p:nvSpPr>
            <p:spPr bwMode="auto">
              <a:xfrm>
                <a:off x="1256" y="4551"/>
                <a:ext cx="838" cy="34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>
                  <a:defRPr/>
                </a:pPr>
                <a:r>
                  <a:rPr lang="fr-FR" b="0">
                    <a:solidFill>
                      <a:srgbClr val="00C703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+mn-ea"/>
                  </a:rPr>
                  <a:t>Bobine</a:t>
                </a:r>
              </a:p>
            </p:txBody>
          </p:sp>
          <p:grpSp>
            <p:nvGrpSpPr>
              <p:cNvPr id="9235" name="Group 6"/>
              <p:cNvGrpSpPr>
                <a:grpSpLocks/>
              </p:cNvGrpSpPr>
              <p:nvPr/>
            </p:nvGrpSpPr>
            <p:grpSpPr bwMode="auto">
              <a:xfrm>
                <a:off x="1665" y="3102"/>
                <a:ext cx="1971" cy="1391"/>
                <a:chOff x="1665" y="3102"/>
                <a:chExt cx="1971" cy="1391"/>
              </a:xfrm>
            </p:grpSpPr>
            <p:sp>
              <p:nvSpPr>
                <p:cNvPr id="9236" name="Rectangle 7"/>
                <p:cNvSpPr>
                  <a:spLocks noChangeArrowheads="1"/>
                </p:cNvSpPr>
                <p:nvPr/>
              </p:nvSpPr>
              <p:spPr bwMode="auto">
                <a:xfrm>
                  <a:off x="1665" y="3102"/>
                  <a:ext cx="1971" cy="1391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9237" name="Freeform 8"/>
                <p:cNvSpPr>
                  <a:spLocks/>
                </p:cNvSpPr>
                <p:nvPr/>
              </p:nvSpPr>
              <p:spPr bwMode="auto">
                <a:xfrm>
                  <a:off x="1755" y="3194"/>
                  <a:ext cx="1803" cy="1224"/>
                </a:xfrm>
                <a:custGeom>
                  <a:avLst/>
                  <a:gdLst>
                    <a:gd name="T0" fmla="*/ 0 w 1055"/>
                    <a:gd name="T1" fmla="*/ 0 h 618"/>
                    <a:gd name="T2" fmla="*/ 1054 w 1055"/>
                    <a:gd name="T3" fmla="*/ 0 h 618"/>
                    <a:gd name="T4" fmla="*/ 1054 w 1055"/>
                    <a:gd name="T5" fmla="*/ 617 h 618"/>
                    <a:gd name="T6" fmla="*/ 0 w 1055"/>
                    <a:gd name="T7" fmla="*/ 617 h 618"/>
                    <a:gd name="T8" fmla="*/ 0 w 1055"/>
                    <a:gd name="T9" fmla="*/ 0 h 6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5"/>
                    <a:gd name="T16" fmla="*/ 0 h 618"/>
                    <a:gd name="T17" fmla="*/ 1055 w 1055"/>
                    <a:gd name="T18" fmla="*/ 618 h 6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5" h="618">
                      <a:moveTo>
                        <a:pt x="0" y="0"/>
                      </a:moveTo>
                      <a:lnTo>
                        <a:pt x="1054" y="0"/>
                      </a:lnTo>
                      <a:lnTo>
                        <a:pt x="1054" y="617"/>
                      </a:lnTo>
                      <a:lnTo>
                        <a:pt x="0" y="617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E0E0E0"/>
                </a:solidFill>
                <a:ln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9238" name="Line 9"/>
                <p:cNvSpPr>
                  <a:spLocks noChangeShapeType="1"/>
                </p:cNvSpPr>
                <p:nvPr/>
              </p:nvSpPr>
              <p:spPr bwMode="auto">
                <a:xfrm>
                  <a:off x="1760" y="3809"/>
                  <a:ext cx="1809" cy="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9239" name="Freeform 10"/>
                <p:cNvSpPr>
                  <a:spLocks/>
                </p:cNvSpPr>
                <p:nvPr/>
              </p:nvSpPr>
              <p:spPr bwMode="auto">
                <a:xfrm>
                  <a:off x="1763" y="3332"/>
                  <a:ext cx="1775" cy="973"/>
                </a:xfrm>
                <a:custGeom>
                  <a:avLst/>
                  <a:gdLst>
                    <a:gd name="T0" fmla="*/ 12 w 1071"/>
                    <a:gd name="T1" fmla="*/ 142 h 503"/>
                    <a:gd name="T2" fmla="*/ 33 w 1071"/>
                    <a:gd name="T3" fmla="*/ 443 h 503"/>
                    <a:gd name="T4" fmla="*/ 54 w 1071"/>
                    <a:gd name="T5" fmla="*/ 467 h 503"/>
                    <a:gd name="T6" fmla="*/ 75 w 1071"/>
                    <a:gd name="T7" fmla="*/ 229 h 503"/>
                    <a:gd name="T8" fmla="*/ 96 w 1071"/>
                    <a:gd name="T9" fmla="*/ 46 h 503"/>
                    <a:gd name="T10" fmla="*/ 117 w 1071"/>
                    <a:gd name="T11" fmla="*/ 130 h 503"/>
                    <a:gd name="T12" fmla="*/ 139 w 1071"/>
                    <a:gd name="T13" fmla="*/ 340 h 503"/>
                    <a:gd name="T14" fmla="*/ 160 w 1071"/>
                    <a:gd name="T15" fmla="*/ 408 h 503"/>
                    <a:gd name="T16" fmla="*/ 181 w 1071"/>
                    <a:gd name="T17" fmla="*/ 278 h 503"/>
                    <a:gd name="T18" fmla="*/ 202 w 1071"/>
                    <a:gd name="T19" fmla="*/ 130 h 503"/>
                    <a:gd name="T20" fmla="*/ 223 w 1071"/>
                    <a:gd name="T21" fmla="*/ 142 h 503"/>
                    <a:gd name="T22" fmla="*/ 244 w 1071"/>
                    <a:gd name="T23" fmla="*/ 278 h 503"/>
                    <a:gd name="T24" fmla="*/ 269 w 1071"/>
                    <a:gd name="T25" fmla="*/ 356 h 503"/>
                    <a:gd name="T26" fmla="*/ 290 w 1071"/>
                    <a:gd name="T27" fmla="*/ 294 h 503"/>
                    <a:gd name="T28" fmla="*/ 311 w 1071"/>
                    <a:gd name="T29" fmla="*/ 186 h 503"/>
                    <a:gd name="T30" fmla="*/ 332 w 1071"/>
                    <a:gd name="T31" fmla="*/ 167 h 503"/>
                    <a:gd name="T32" fmla="*/ 353 w 1071"/>
                    <a:gd name="T33" fmla="*/ 245 h 503"/>
                    <a:gd name="T34" fmla="*/ 374 w 1071"/>
                    <a:gd name="T35" fmla="*/ 315 h 503"/>
                    <a:gd name="T36" fmla="*/ 395 w 1071"/>
                    <a:gd name="T37" fmla="*/ 294 h 503"/>
                    <a:gd name="T38" fmla="*/ 417 w 1071"/>
                    <a:gd name="T39" fmla="*/ 220 h 503"/>
                    <a:gd name="T40" fmla="*/ 438 w 1071"/>
                    <a:gd name="T41" fmla="*/ 189 h 503"/>
                    <a:gd name="T42" fmla="*/ 459 w 1071"/>
                    <a:gd name="T43" fmla="*/ 232 h 503"/>
                    <a:gd name="T44" fmla="*/ 480 w 1071"/>
                    <a:gd name="T45" fmla="*/ 287 h 503"/>
                    <a:gd name="T46" fmla="*/ 501 w 1071"/>
                    <a:gd name="T47" fmla="*/ 287 h 503"/>
                    <a:gd name="T48" fmla="*/ 522 w 1071"/>
                    <a:gd name="T49" fmla="*/ 241 h 503"/>
                    <a:gd name="T50" fmla="*/ 547 w 1071"/>
                    <a:gd name="T51" fmla="*/ 210 h 503"/>
                    <a:gd name="T52" fmla="*/ 568 w 1071"/>
                    <a:gd name="T53" fmla="*/ 229 h 503"/>
                    <a:gd name="T54" fmla="*/ 589 w 1071"/>
                    <a:gd name="T55" fmla="*/ 266 h 503"/>
                    <a:gd name="T56" fmla="*/ 610 w 1071"/>
                    <a:gd name="T57" fmla="*/ 278 h 503"/>
                    <a:gd name="T58" fmla="*/ 631 w 1071"/>
                    <a:gd name="T59" fmla="*/ 250 h 503"/>
                    <a:gd name="T60" fmla="*/ 652 w 1071"/>
                    <a:gd name="T61" fmla="*/ 226 h 503"/>
                    <a:gd name="T62" fmla="*/ 674 w 1071"/>
                    <a:gd name="T63" fmla="*/ 229 h 503"/>
                    <a:gd name="T64" fmla="*/ 695 w 1071"/>
                    <a:gd name="T65" fmla="*/ 253 h 503"/>
                    <a:gd name="T66" fmla="*/ 716 w 1071"/>
                    <a:gd name="T67" fmla="*/ 269 h 503"/>
                    <a:gd name="T68" fmla="*/ 737 w 1071"/>
                    <a:gd name="T69" fmla="*/ 253 h 503"/>
                    <a:gd name="T70" fmla="*/ 758 w 1071"/>
                    <a:gd name="T71" fmla="*/ 235 h 503"/>
                    <a:gd name="T72" fmla="*/ 779 w 1071"/>
                    <a:gd name="T73" fmla="*/ 232 h 503"/>
                    <a:gd name="T74" fmla="*/ 804 w 1071"/>
                    <a:gd name="T75" fmla="*/ 248 h 503"/>
                    <a:gd name="T76" fmla="*/ 825 w 1071"/>
                    <a:gd name="T77" fmla="*/ 260 h 503"/>
                    <a:gd name="T78" fmla="*/ 846 w 1071"/>
                    <a:gd name="T79" fmla="*/ 256 h 503"/>
                    <a:gd name="T80" fmla="*/ 867 w 1071"/>
                    <a:gd name="T81" fmla="*/ 241 h 503"/>
                    <a:gd name="T82" fmla="*/ 888 w 1071"/>
                    <a:gd name="T83" fmla="*/ 238 h 503"/>
                    <a:gd name="T84" fmla="*/ 909 w 1071"/>
                    <a:gd name="T85" fmla="*/ 245 h 503"/>
                    <a:gd name="T86" fmla="*/ 930 w 1071"/>
                    <a:gd name="T87" fmla="*/ 253 h 503"/>
                    <a:gd name="T88" fmla="*/ 952 w 1071"/>
                    <a:gd name="T89" fmla="*/ 253 h 503"/>
                    <a:gd name="T90" fmla="*/ 973 w 1071"/>
                    <a:gd name="T91" fmla="*/ 245 h 503"/>
                    <a:gd name="T92" fmla="*/ 994 w 1071"/>
                    <a:gd name="T93" fmla="*/ 241 h 503"/>
                    <a:gd name="T94" fmla="*/ 1015 w 1071"/>
                    <a:gd name="T95" fmla="*/ 245 h 503"/>
                    <a:gd name="T96" fmla="*/ 1036 w 1071"/>
                    <a:gd name="T97" fmla="*/ 250 h 503"/>
                    <a:gd name="T98" fmla="*/ 1057 w 1071"/>
                    <a:gd name="T99" fmla="*/ 253 h 50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071"/>
                    <a:gd name="T151" fmla="*/ 0 h 503"/>
                    <a:gd name="T152" fmla="*/ 1071 w 1071"/>
                    <a:gd name="T153" fmla="*/ 503 h 50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071" h="503">
                      <a:moveTo>
                        <a:pt x="0" y="0"/>
                      </a:moveTo>
                      <a:lnTo>
                        <a:pt x="12" y="142"/>
                      </a:lnTo>
                      <a:lnTo>
                        <a:pt x="21" y="309"/>
                      </a:lnTo>
                      <a:lnTo>
                        <a:pt x="33" y="443"/>
                      </a:lnTo>
                      <a:lnTo>
                        <a:pt x="42" y="502"/>
                      </a:lnTo>
                      <a:lnTo>
                        <a:pt x="54" y="467"/>
                      </a:lnTo>
                      <a:lnTo>
                        <a:pt x="63" y="362"/>
                      </a:lnTo>
                      <a:lnTo>
                        <a:pt x="75" y="229"/>
                      </a:lnTo>
                      <a:lnTo>
                        <a:pt x="84" y="108"/>
                      </a:lnTo>
                      <a:lnTo>
                        <a:pt x="96" y="46"/>
                      </a:lnTo>
                      <a:lnTo>
                        <a:pt x="105" y="55"/>
                      </a:lnTo>
                      <a:lnTo>
                        <a:pt x="117" y="130"/>
                      </a:lnTo>
                      <a:lnTo>
                        <a:pt x="126" y="238"/>
                      </a:lnTo>
                      <a:lnTo>
                        <a:pt x="139" y="340"/>
                      </a:lnTo>
                      <a:lnTo>
                        <a:pt x="151" y="405"/>
                      </a:lnTo>
                      <a:lnTo>
                        <a:pt x="160" y="408"/>
                      </a:lnTo>
                      <a:lnTo>
                        <a:pt x="172" y="362"/>
                      </a:lnTo>
                      <a:lnTo>
                        <a:pt x="181" y="278"/>
                      </a:lnTo>
                      <a:lnTo>
                        <a:pt x="193" y="189"/>
                      </a:lnTo>
                      <a:lnTo>
                        <a:pt x="202" y="130"/>
                      </a:lnTo>
                      <a:lnTo>
                        <a:pt x="214" y="111"/>
                      </a:lnTo>
                      <a:lnTo>
                        <a:pt x="223" y="142"/>
                      </a:lnTo>
                      <a:lnTo>
                        <a:pt x="235" y="207"/>
                      </a:lnTo>
                      <a:lnTo>
                        <a:pt x="244" y="278"/>
                      </a:lnTo>
                      <a:lnTo>
                        <a:pt x="256" y="334"/>
                      </a:lnTo>
                      <a:lnTo>
                        <a:pt x="269" y="356"/>
                      </a:lnTo>
                      <a:lnTo>
                        <a:pt x="278" y="340"/>
                      </a:lnTo>
                      <a:lnTo>
                        <a:pt x="290" y="294"/>
                      </a:lnTo>
                      <a:lnTo>
                        <a:pt x="299" y="235"/>
                      </a:lnTo>
                      <a:lnTo>
                        <a:pt x="311" y="186"/>
                      </a:lnTo>
                      <a:lnTo>
                        <a:pt x="320" y="161"/>
                      </a:lnTo>
                      <a:lnTo>
                        <a:pt x="332" y="167"/>
                      </a:lnTo>
                      <a:lnTo>
                        <a:pt x="341" y="198"/>
                      </a:lnTo>
                      <a:lnTo>
                        <a:pt x="353" y="245"/>
                      </a:lnTo>
                      <a:lnTo>
                        <a:pt x="362" y="291"/>
                      </a:lnTo>
                      <a:lnTo>
                        <a:pt x="374" y="315"/>
                      </a:lnTo>
                      <a:lnTo>
                        <a:pt x="383" y="315"/>
                      </a:lnTo>
                      <a:lnTo>
                        <a:pt x="395" y="294"/>
                      </a:lnTo>
                      <a:lnTo>
                        <a:pt x="408" y="256"/>
                      </a:lnTo>
                      <a:lnTo>
                        <a:pt x="417" y="220"/>
                      </a:lnTo>
                      <a:lnTo>
                        <a:pt x="429" y="195"/>
                      </a:lnTo>
                      <a:lnTo>
                        <a:pt x="438" y="189"/>
                      </a:lnTo>
                      <a:lnTo>
                        <a:pt x="450" y="204"/>
                      </a:lnTo>
                      <a:lnTo>
                        <a:pt x="459" y="232"/>
                      </a:lnTo>
                      <a:lnTo>
                        <a:pt x="471" y="263"/>
                      </a:lnTo>
                      <a:lnTo>
                        <a:pt x="480" y="287"/>
                      </a:lnTo>
                      <a:lnTo>
                        <a:pt x="492" y="294"/>
                      </a:lnTo>
                      <a:lnTo>
                        <a:pt x="501" y="287"/>
                      </a:lnTo>
                      <a:lnTo>
                        <a:pt x="513" y="266"/>
                      </a:lnTo>
                      <a:lnTo>
                        <a:pt x="522" y="241"/>
                      </a:lnTo>
                      <a:lnTo>
                        <a:pt x="535" y="220"/>
                      </a:lnTo>
                      <a:lnTo>
                        <a:pt x="547" y="210"/>
                      </a:lnTo>
                      <a:lnTo>
                        <a:pt x="556" y="214"/>
                      </a:lnTo>
                      <a:lnTo>
                        <a:pt x="568" y="229"/>
                      </a:lnTo>
                      <a:lnTo>
                        <a:pt x="577" y="248"/>
                      </a:lnTo>
                      <a:lnTo>
                        <a:pt x="589" y="266"/>
                      </a:lnTo>
                      <a:lnTo>
                        <a:pt x="598" y="278"/>
                      </a:lnTo>
                      <a:lnTo>
                        <a:pt x="610" y="278"/>
                      </a:lnTo>
                      <a:lnTo>
                        <a:pt x="619" y="266"/>
                      </a:lnTo>
                      <a:lnTo>
                        <a:pt x="631" y="250"/>
                      </a:lnTo>
                      <a:lnTo>
                        <a:pt x="640" y="235"/>
                      </a:lnTo>
                      <a:lnTo>
                        <a:pt x="652" y="226"/>
                      </a:lnTo>
                      <a:lnTo>
                        <a:pt x="661" y="223"/>
                      </a:lnTo>
                      <a:lnTo>
                        <a:pt x="674" y="229"/>
                      </a:lnTo>
                      <a:lnTo>
                        <a:pt x="686" y="241"/>
                      </a:lnTo>
                      <a:lnTo>
                        <a:pt x="695" y="253"/>
                      </a:lnTo>
                      <a:lnTo>
                        <a:pt x="707" y="266"/>
                      </a:lnTo>
                      <a:lnTo>
                        <a:pt x="716" y="269"/>
                      </a:lnTo>
                      <a:lnTo>
                        <a:pt x="728" y="263"/>
                      </a:lnTo>
                      <a:lnTo>
                        <a:pt x="737" y="253"/>
                      </a:lnTo>
                      <a:lnTo>
                        <a:pt x="749" y="245"/>
                      </a:lnTo>
                      <a:lnTo>
                        <a:pt x="758" y="235"/>
                      </a:lnTo>
                      <a:lnTo>
                        <a:pt x="770" y="232"/>
                      </a:lnTo>
                      <a:lnTo>
                        <a:pt x="779" y="232"/>
                      </a:lnTo>
                      <a:lnTo>
                        <a:pt x="791" y="238"/>
                      </a:lnTo>
                      <a:lnTo>
                        <a:pt x="804" y="248"/>
                      </a:lnTo>
                      <a:lnTo>
                        <a:pt x="813" y="256"/>
                      </a:lnTo>
                      <a:lnTo>
                        <a:pt x="825" y="260"/>
                      </a:lnTo>
                      <a:lnTo>
                        <a:pt x="834" y="260"/>
                      </a:lnTo>
                      <a:lnTo>
                        <a:pt x="846" y="256"/>
                      </a:lnTo>
                      <a:lnTo>
                        <a:pt x="855" y="248"/>
                      </a:lnTo>
                      <a:lnTo>
                        <a:pt x="867" y="241"/>
                      </a:lnTo>
                      <a:lnTo>
                        <a:pt x="876" y="238"/>
                      </a:lnTo>
                      <a:lnTo>
                        <a:pt x="888" y="238"/>
                      </a:lnTo>
                      <a:lnTo>
                        <a:pt x="897" y="238"/>
                      </a:lnTo>
                      <a:lnTo>
                        <a:pt x="909" y="245"/>
                      </a:lnTo>
                      <a:lnTo>
                        <a:pt x="918" y="250"/>
                      </a:lnTo>
                      <a:lnTo>
                        <a:pt x="930" y="253"/>
                      </a:lnTo>
                      <a:lnTo>
                        <a:pt x="943" y="256"/>
                      </a:lnTo>
                      <a:lnTo>
                        <a:pt x="952" y="253"/>
                      </a:lnTo>
                      <a:lnTo>
                        <a:pt x="964" y="250"/>
                      </a:lnTo>
                      <a:lnTo>
                        <a:pt x="973" y="245"/>
                      </a:lnTo>
                      <a:lnTo>
                        <a:pt x="985" y="241"/>
                      </a:lnTo>
                      <a:lnTo>
                        <a:pt x="994" y="241"/>
                      </a:lnTo>
                      <a:lnTo>
                        <a:pt x="1006" y="241"/>
                      </a:lnTo>
                      <a:lnTo>
                        <a:pt x="1015" y="245"/>
                      </a:lnTo>
                      <a:lnTo>
                        <a:pt x="1027" y="248"/>
                      </a:lnTo>
                      <a:lnTo>
                        <a:pt x="1036" y="250"/>
                      </a:lnTo>
                      <a:lnTo>
                        <a:pt x="1048" y="253"/>
                      </a:lnTo>
                      <a:lnTo>
                        <a:pt x="1057" y="253"/>
                      </a:lnTo>
                      <a:lnTo>
                        <a:pt x="1070" y="250"/>
                      </a:lnTo>
                    </a:path>
                  </a:pathLst>
                </a:custGeom>
                <a:noFill/>
                <a:ln w="28575" cap="rnd" cmpd="sng">
                  <a:solidFill>
                    <a:srgbClr val="9BD2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</p:grp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635000" y="1789113"/>
            <a:ext cx="3902075" cy="1995487"/>
            <a:chOff x="400" y="1127"/>
            <a:chExt cx="2458" cy="1257"/>
          </a:xfrm>
        </p:grpSpPr>
        <p:sp>
          <p:nvSpPr>
            <p:cNvPr id="342028" name="AutoShape 12"/>
            <p:cNvSpPr>
              <a:spLocks noChangeArrowheads="1"/>
            </p:cNvSpPr>
            <p:nvPr/>
          </p:nvSpPr>
          <p:spPr bwMode="auto">
            <a:xfrm>
              <a:off x="400" y="1127"/>
              <a:ext cx="2458" cy="258"/>
            </a:xfrm>
            <a:prstGeom prst="roundRect">
              <a:avLst>
                <a:gd name="adj" fmla="val 5389"/>
              </a:avLst>
            </a:prstGeom>
            <a:solidFill>
              <a:srgbClr val="E6E6E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prstShdw prst="shdw17" dist="17961" dir="2700000">
                <a:srgbClr val="000000">
                  <a:alpha val="74998"/>
                </a:srgbClr>
              </a:prstShdw>
            </a:effectLst>
          </p:spPr>
          <p:txBody>
            <a:bodyPr lIns="90488" tIns="44450" rIns="90488" bIns="44450">
              <a:prstTxWarp prst="textNoShape">
                <a:avLst/>
              </a:prstTxWarp>
            </a:bodyPr>
            <a:lstStyle/>
            <a:p>
              <a:pPr marL="285750" indent="-285750" algn="ctr" eaLnBrk="0" hangingPunct="0">
                <a:lnSpc>
                  <a:spcPct val="90000"/>
                </a:lnSpc>
                <a:spcBef>
                  <a:spcPct val="30000"/>
                </a:spcBef>
              </a:pPr>
              <a:r>
                <a:rPr lang="fr-FR">
                  <a:latin typeface="Calibri" charset="0"/>
                </a:rPr>
                <a:t>La cible n’est pas sur une bobine.</a:t>
              </a:r>
              <a:r>
                <a:rPr lang="fr-FR" sz="2400">
                  <a:latin typeface="Calibri" charset="0"/>
                </a:rPr>
                <a:t> </a:t>
              </a:r>
            </a:p>
          </p:txBody>
        </p:sp>
        <p:grpSp>
          <p:nvGrpSpPr>
            <p:cNvPr id="9227" name="Group 13"/>
            <p:cNvGrpSpPr>
              <a:grpSpLocks/>
            </p:cNvGrpSpPr>
            <p:nvPr/>
          </p:nvGrpSpPr>
          <p:grpSpPr bwMode="auto">
            <a:xfrm>
              <a:off x="961" y="1453"/>
              <a:ext cx="1335" cy="931"/>
              <a:chOff x="1881" y="1670"/>
              <a:chExt cx="1989" cy="1336"/>
            </a:xfrm>
          </p:grpSpPr>
          <p:sp>
            <p:nvSpPr>
              <p:cNvPr id="9228" name="Rectangle 14"/>
              <p:cNvSpPr>
                <a:spLocks noChangeArrowheads="1"/>
              </p:cNvSpPr>
              <p:nvPr/>
            </p:nvSpPr>
            <p:spPr bwMode="auto">
              <a:xfrm>
                <a:off x="1881" y="1670"/>
                <a:ext cx="1989" cy="133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229" name="Freeform 15"/>
              <p:cNvSpPr>
                <a:spLocks/>
              </p:cNvSpPr>
              <p:nvPr/>
            </p:nvSpPr>
            <p:spPr bwMode="auto">
              <a:xfrm>
                <a:off x="1960" y="1758"/>
                <a:ext cx="1827" cy="1159"/>
              </a:xfrm>
              <a:custGeom>
                <a:avLst/>
                <a:gdLst>
                  <a:gd name="T0" fmla="*/ 0 w 1055"/>
                  <a:gd name="T1" fmla="*/ 0 h 618"/>
                  <a:gd name="T2" fmla="*/ 1054 w 1055"/>
                  <a:gd name="T3" fmla="*/ 0 h 618"/>
                  <a:gd name="T4" fmla="*/ 1054 w 1055"/>
                  <a:gd name="T5" fmla="*/ 617 h 618"/>
                  <a:gd name="T6" fmla="*/ 0 w 1055"/>
                  <a:gd name="T7" fmla="*/ 617 h 618"/>
                  <a:gd name="T8" fmla="*/ 0 w 1055"/>
                  <a:gd name="T9" fmla="*/ 0 h 6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5"/>
                  <a:gd name="T16" fmla="*/ 0 h 618"/>
                  <a:gd name="T17" fmla="*/ 1055 w 1055"/>
                  <a:gd name="T18" fmla="*/ 618 h 6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5" h="618">
                    <a:moveTo>
                      <a:pt x="0" y="0"/>
                    </a:moveTo>
                    <a:lnTo>
                      <a:pt x="1054" y="0"/>
                    </a:lnTo>
                    <a:lnTo>
                      <a:pt x="1054" y="617"/>
                    </a:lnTo>
                    <a:lnTo>
                      <a:pt x="0" y="61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0E0E0"/>
              </a:solidFill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230" name="Line 16"/>
              <p:cNvSpPr>
                <a:spLocks noChangeShapeType="1"/>
              </p:cNvSpPr>
              <p:nvPr/>
            </p:nvSpPr>
            <p:spPr bwMode="auto">
              <a:xfrm>
                <a:off x="1964" y="2340"/>
                <a:ext cx="1816" cy="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9231" name="Freeform 17"/>
              <p:cNvSpPr>
                <a:spLocks/>
              </p:cNvSpPr>
              <p:nvPr/>
            </p:nvSpPr>
            <p:spPr bwMode="auto">
              <a:xfrm>
                <a:off x="1960" y="1817"/>
                <a:ext cx="1831" cy="991"/>
              </a:xfrm>
              <a:custGeom>
                <a:avLst/>
                <a:gdLst>
                  <a:gd name="T0" fmla="*/ 11 w 1058"/>
                  <a:gd name="T1" fmla="*/ 144 h 528"/>
                  <a:gd name="T2" fmla="*/ 32 w 1058"/>
                  <a:gd name="T3" fmla="*/ 462 h 528"/>
                  <a:gd name="T4" fmla="*/ 53 w 1058"/>
                  <a:gd name="T5" fmla="*/ 496 h 528"/>
                  <a:gd name="T6" fmla="*/ 74 w 1058"/>
                  <a:gd name="T7" fmla="*/ 226 h 528"/>
                  <a:gd name="T8" fmla="*/ 95 w 1058"/>
                  <a:gd name="T9" fmla="*/ 9 h 528"/>
                  <a:gd name="T10" fmla="*/ 116 w 1058"/>
                  <a:gd name="T11" fmla="*/ 104 h 528"/>
                  <a:gd name="T12" fmla="*/ 137 w 1058"/>
                  <a:gd name="T13" fmla="*/ 373 h 528"/>
                  <a:gd name="T14" fmla="*/ 158 w 1058"/>
                  <a:gd name="T15" fmla="*/ 471 h 528"/>
                  <a:gd name="T16" fmla="*/ 179 w 1058"/>
                  <a:gd name="T17" fmla="*/ 293 h 528"/>
                  <a:gd name="T18" fmla="*/ 200 w 1058"/>
                  <a:gd name="T19" fmla="*/ 76 h 528"/>
                  <a:gd name="T20" fmla="*/ 220 w 1058"/>
                  <a:gd name="T21" fmla="*/ 92 h 528"/>
                  <a:gd name="T22" fmla="*/ 241 w 1058"/>
                  <a:gd name="T23" fmla="*/ 300 h 528"/>
                  <a:gd name="T24" fmla="*/ 265 w 1058"/>
                  <a:gd name="T25" fmla="*/ 434 h 528"/>
                  <a:gd name="T26" fmla="*/ 286 w 1058"/>
                  <a:gd name="T27" fmla="*/ 333 h 528"/>
                  <a:gd name="T28" fmla="*/ 307 w 1058"/>
                  <a:gd name="T29" fmla="*/ 138 h 528"/>
                  <a:gd name="T30" fmla="*/ 328 w 1058"/>
                  <a:gd name="T31" fmla="*/ 98 h 528"/>
                  <a:gd name="T32" fmla="*/ 349 w 1058"/>
                  <a:gd name="T33" fmla="*/ 248 h 528"/>
                  <a:gd name="T34" fmla="*/ 370 w 1058"/>
                  <a:gd name="T35" fmla="*/ 388 h 528"/>
                  <a:gd name="T36" fmla="*/ 391 w 1058"/>
                  <a:gd name="T37" fmla="*/ 352 h 528"/>
                  <a:gd name="T38" fmla="*/ 412 w 1058"/>
                  <a:gd name="T39" fmla="*/ 193 h 528"/>
                  <a:gd name="T40" fmla="*/ 432 w 1058"/>
                  <a:gd name="T41" fmla="*/ 116 h 528"/>
                  <a:gd name="T42" fmla="*/ 453 w 1058"/>
                  <a:gd name="T43" fmla="*/ 211 h 528"/>
                  <a:gd name="T44" fmla="*/ 474 w 1058"/>
                  <a:gd name="T45" fmla="*/ 346 h 528"/>
                  <a:gd name="T46" fmla="*/ 495 w 1058"/>
                  <a:gd name="T47" fmla="*/ 352 h 528"/>
                  <a:gd name="T48" fmla="*/ 516 w 1058"/>
                  <a:gd name="T49" fmla="*/ 233 h 528"/>
                  <a:gd name="T50" fmla="*/ 540 w 1058"/>
                  <a:gd name="T51" fmla="*/ 144 h 528"/>
                  <a:gd name="T52" fmla="*/ 561 w 1058"/>
                  <a:gd name="T53" fmla="*/ 193 h 528"/>
                  <a:gd name="T54" fmla="*/ 582 w 1058"/>
                  <a:gd name="T55" fmla="*/ 309 h 528"/>
                  <a:gd name="T56" fmla="*/ 603 w 1058"/>
                  <a:gd name="T57" fmla="*/ 346 h 528"/>
                  <a:gd name="T58" fmla="*/ 624 w 1058"/>
                  <a:gd name="T59" fmla="*/ 263 h 528"/>
                  <a:gd name="T60" fmla="*/ 644 w 1058"/>
                  <a:gd name="T61" fmla="*/ 171 h 528"/>
                  <a:gd name="T62" fmla="*/ 665 w 1058"/>
                  <a:gd name="T63" fmla="*/ 187 h 528"/>
                  <a:gd name="T64" fmla="*/ 686 w 1058"/>
                  <a:gd name="T65" fmla="*/ 278 h 528"/>
                  <a:gd name="T66" fmla="*/ 707 w 1058"/>
                  <a:gd name="T67" fmla="*/ 330 h 528"/>
                  <a:gd name="T68" fmla="*/ 728 w 1058"/>
                  <a:gd name="T69" fmla="*/ 281 h 528"/>
                  <a:gd name="T70" fmla="*/ 749 w 1058"/>
                  <a:gd name="T71" fmla="*/ 199 h 528"/>
                  <a:gd name="T72" fmla="*/ 770 w 1058"/>
                  <a:gd name="T73" fmla="*/ 187 h 528"/>
                  <a:gd name="T74" fmla="*/ 794 w 1058"/>
                  <a:gd name="T75" fmla="*/ 254 h 528"/>
                  <a:gd name="T76" fmla="*/ 815 w 1058"/>
                  <a:gd name="T77" fmla="*/ 312 h 528"/>
                  <a:gd name="T78" fmla="*/ 836 w 1058"/>
                  <a:gd name="T79" fmla="*/ 290 h 528"/>
                  <a:gd name="T80" fmla="*/ 856 w 1058"/>
                  <a:gd name="T81" fmla="*/ 223 h 528"/>
                  <a:gd name="T82" fmla="*/ 877 w 1058"/>
                  <a:gd name="T83" fmla="*/ 193 h 528"/>
                  <a:gd name="T84" fmla="*/ 898 w 1058"/>
                  <a:gd name="T85" fmla="*/ 239 h 528"/>
                  <a:gd name="T86" fmla="*/ 919 w 1058"/>
                  <a:gd name="T87" fmla="*/ 293 h 528"/>
                  <a:gd name="T88" fmla="*/ 940 w 1058"/>
                  <a:gd name="T89" fmla="*/ 293 h 528"/>
                  <a:gd name="T90" fmla="*/ 961 w 1058"/>
                  <a:gd name="T91" fmla="*/ 239 h 528"/>
                  <a:gd name="T92" fmla="*/ 982 w 1058"/>
                  <a:gd name="T93" fmla="*/ 205 h 528"/>
                  <a:gd name="T94" fmla="*/ 1003 w 1058"/>
                  <a:gd name="T95" fmla="*/ 230 h 528"/>
                  <a:gd name="T96" fmla="*/ 1024 w 1058"/>
                  <a:gd name="T97" fmla="*/ 278 h 528"/>
                  <a:gd name="T98" fmla="*/ 1045 w 1058"/>
                  <a:gd name="T99" fmla="*/ 290 h 52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58"/>
                  <a:gd name="T151" fmla="*/ 0 h 528"/>
                  <a:gd name="T152" fmla="*/ 1058 w 1058"/>
                  <a:gd name="T153" fmla="*/ 528 h 52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58" h="528">
                    <a:moveTo>
                      <a:pt x="0" y="0"/>
                    </a:moveTo>
                    <a:lnTo>
                      <a:pt x="11" y="144"/>
                    </a:lnTo>
                    <a:lnTo>
                      <a:pt x="20" y="318"/>
                    </a:lnTo>
                    <a:lnTo>
                      <a:pt x="32" y="462"/>
                    </a:lnTo>
                    <a:lnTo>
                      <a:pt x="41" y="527"/>
                    </a:lnTo>
                    <a:lnTo>
                      <a:pt x="53" y="496"/>
                    </a:lnTo>
                    <a:lnTo>
                      <a:pt x="62" y="382"/>
                    </a:lnTo>
                    <a:lnTo>
                      <a:pt x="74" y="226"/>
                    </a:lnTo>
                    <a:lnTo>
                      <a:pt x="83" y="85"/>
                    </a:lnTo>
                    <a:lnTo>
                      <a:pt x="95" y="9"/>
                    </a:lnTo>
                    <a:lnTo>
                      <a:pt x="104" y="15"/>
                    </a:lnTo>
                    <a:lnTo>
                      <a:pt x="116" y="104"/>
                    </a:lnTo>
                    <a:lnTo>
                      <a:pt x="125" y="239"/>
                    </a:lnTo>
                    <a:lnTo>
                      <a:pt x="137" y="373"/>
                    </a:lnTo>
                    <a:lnTo>
                      <a:pt x="149" y="459"/>
                    </a:lnTo>
                    <a:lnTo>
                      <a:pt x="158" y="471"/>
                    </a:lnTo>
                    <a:lnTo>
                      <a:pt x="170" y="407"/>
                    </a:lnTo>
                    <a:lnTo>
                      <a:pt x="179" y="293"/>
                    </a:lnTo>
                    <a:lnTo>
                      <a:pt x="191" y="168"/>
                    </a:lnTo>
                    <a:lnTo>
                      <a:pt x="200" y="76"/>
                    </a:lnTo>
                    <a:lnTo>
                      <a:pt x="211" y="49"/>
                    </a:lnTo>
                    <a:lnTo>
                      <a:pt x="220" y="92"/>
                    </a:lnTo>
                    <a:lnTo>
                      <a:pt x="232" y="187"/>
                    </a:lnTo>
                    <a:lnTo>
                      <a:pt x="241" y="300"/>
                    </a:lnTo>
                    <a:lnTo>
                      <a:pt x="253" y="395"/>
                    </a:lnTo>
                    <a:lnTo>
                      <a:pt x="265" y="434"/>
                    </a:lnTo>
                    <a:lnTo>
                      <a:pt x="274" y="410"/>
                    </a:lnTo>
                    <a:lnTo>
                      <a:pt x="286" y="333"/>
                    </a:lnTo>
                    <a:lnTo>
                      <a:pt x="295" y="230"/>
                    </a:lnTo>
                    <a:lnTo>
                      <a:pt x="307" y="138"/>
                    </a:lnTo>
                    <a:lnTo>
                      <a:pt x="316" y="88"/>
                    </a:lnTo>
                    <a:lnTo>
                      <a:pt x="328" y="98"/>
                    </a:lnTo>
                    <a:lnTo>
                      <a:pt x="337" y="159"/>
                    </a:lnTo>
                    <a:lnTo>
                      <a:pt x="349" y="248"/>
                    </a:lnTo>
                    <a:lnTo>
                      <a:pt x="358" y="333"/>
                    </a:lnTo>
                    <a:lnTo>
                      <a:pt x="370" y="388"/>
                    </a:lnTo>
                    <a:lnTo>
                      <a:pt x="379" y="395"/>
                    </a:lnTo>
                    <a:lnTo>
                      <a:pt x="391" y="352"/>
                    </a:lnTo>
                    <a:lnTo>
                      <a:pt x="403" y="272"/>
                    </a:lnTo>
                    <a:lnTo>
                      <a:pt x="412" y="193"/>
                    </a:lnTo>
                    <a:lnTo>
                      <a:pt x="423" y="134"/>
                    </a:lnTo>
                    <a:lnTo>
                      <a:pt x="432" y="116"/>
                    </a:lnTo>
                    <a:lnTo>
                      <a:pt x="444" y="147"/>
                    </a:lnTo>
                    <a:lnTo>
                      <a:pt x="453" y="211"/>
                    </a:lnTo>
                    <a:lnTo>
                      <a:pt x="465" y="287"/>
                    </a:lnTo>
                    <a:lnTo>
                      <a:pt x="474" y="346"/>
                    </a:lnTo>
                    <a:lnTo>
                      <a:pt x="486" y="370"/>
                    </a:lnTo>
                    <a:lnTo>
                      <a:pt x="495" y="352"/>
                    </a:lnTo>
                    <a:lnTo>
                      <a:pt x="507" y="300"/>
                    </a:lnTo>
                    <a:lnTo>
                      <a:pt x="516" y="233"/>
                    </a:lnTo>
                    <a:lnTo>
                      <a:pt x="528" y="174"/>
                    </a:lnTo>
                    <a:lnTo>
                      <a:pt x="540" y="144"/>
                    </a:lnTo>
                    <a:lnTo>
                      <a:pt x="549" y="153"/>
                    </a:lnTo>
                    <a:lnTo>
                      <a:pt x="561" y="193"/>
                    </a:lnTo>
                    <a:lnTo>
                      <a:pt x="570" y="251"/>
                    </a:lnTo>
                    <a:lnTo>
                      <a:pt x="582" y="309"/>
                    </a:lnTo>
                    <a:lnTo>
                      <a:pt x="591" y="342"/>
                    </a:lnTo>
                    <a:lnTo>
                      <a:pt x="603" y="346"/>
                    </a:lnTo>
                    <a:lnTo>
                      <a:pt x="612" y="315"/>
                    </a:lnTo>
                    <a:lnTo>
                      <a:pt x="624" y="263"/>
                    </a:lnTo>
                    <a:lnTo>
                      <a:pt x="633" y="208"/>
                    </a:lnTo>
                    <a:lnTo>
                      <a:pt x="644" y="171"/>
                    </a:lnTo>
                    <a:lnTo>
                      <a:pt x="653" y="162"/>
                    </a:lnTo>
                    <a:lnTo>
                      <a:pt x="665" y="187"/>
                    </a:lnTo>
                    <a:lnTo>
                      <a:pt x="677" y="230"/>
                    </a:lnTo>
                    <a:lnTo>
                      <a:pt x="686" y="278"/>
                    </a:lnTo>
                    <a:lnTo>
                      <a:pt x="698" y="315"/>
                    </a:lnTo>
                    <a:lnTo>
                      <a:pt x="707" y="330"/>
                    </a:lnTo>
                    <a:lnTo>
                      <a:pt x="719" y="318"/>
                    </a:lnTo>
                    <a:lnTo>
                      <a:pt x="728" y="281"/>
                    </a:lnTo>
                    <a:lnTo>
                      <a:pt x="740" y="236"/>
                    </a:lnTo>
                    <a:lnTo>
                      <a:pt x="749" y="199"/>
                    </a:lnTo>
                    <a:lnTo>
                      <a:pt x="761" y="180"/>
                    </a:lnTo>
                    <a:lnTo>
                      <a:pt x="770" y="187"/>
                    </a:lnTo>
                    <a:lnTo>
                      <a:pt x="782" y="214"/>
                    </a:lnTo>
                    <a:lnTo>
                      <a:pt x="794" y="254"/>
                    </a:lnTo>
                    <a:lnTo>
                      <a:pt x="803" y="290"/>
                    </a:lnTo>
                    <a:lnTo>
                      <a:pt x="815" y="312"/>
                    </a:lnTo>
                    <a:lnTo>
                      <a:pt x="824" y="312"/>
                    </a:lnTo>
                    <a:lnTo>
                      <a:pt x="836" y="290"/>
                    </a:lnTo>
                    <a:lnTo>
                      <a:pt x="845" y="257"/>
                    </a:lnTo>
                    <a:lnTo>
                      <a:pt x="856" y="223"/>
                    </a:lnTo>
                    <a:lnTo>
                      <a:pt x="865" y="199"/>
                    </a:lnTo>
                    <a:lnTo>
                      <a:pt x="877" y="193"/>
                    </a:lnTo>
                    <a:lnTo>
                      <a:pt x="886" y="208"/>
                    </a:lnTo>
                    <a:lnTo>
                      <a:pt x="898" y="239"/>
                    </a:lnTo>
                    <a:lnTo>
                      <a:pt x="907" y="269"/>
                    </a:lnTo>
                    <a:lnTo>
                      <a:pt x="919" y="293"/>
                    </a:lnTo>
                    <a:lnTo>
                      <a:pt x="931" y="303"/>
                    </a:lnTo>
                    <a:lnTo>
                      <a:pt x="940" y="293"/>
                    </a:lnTo>
                    <a:lnTo>
                      <a:pt x="952" y="269"/>
                    </a:lnTo>
                    <a:lnTo>
                      <a:pt x="961" y="239"/>
                    </a:lnTo>
                    <a:lnTo>
                      <a:pt x="973" y="214"/>
                    </a:lnTo>
                    <a:lnTo>
                      <a:pt x="982" y="205"/>
                    </a:lnTo>
                    <a:lnTo>
                      <a:pt x="994" y="208"/>
                    </a:lnTo>
                    <a:lnTo>
                      <a:pt x="1003" y="230"/>
                    </a:lnTo>
                    <a:lnTo>
                      <a:pt x="1015" y="254"/>
                    </a:lnTo>
                    <a:lnTo>
                      <a:pt x="1024" y="278"/>
                    </a:lnTo>
                    <a:lnTo>
                      <a:pt x="1036" y="290"/>
                    </a:lnTo>
                    <a:lnTo>
                      <a:pt x="1045" y="290"/>
                    </a:lnTo>
                    <a:lnTo>
                      <a:pt x="1057" y="275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pic>
        <p:nvPicPr>
          <p:cNvPr id="9220" name="Picture 19" descr="cadranve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5200" y="3041650"/>
            <a:ext cx="1944688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2036" name="Picture 20" descr="ciblecadre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6118010">
            <a:off x="6045200" y="3054351"/>
            <a:ext cx="1931987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21"/>
          <p:cNvSpPr>
            <a:spLocks noChangeArrowheads="1"/>
          </p:cNvSpPr>
          <p:nvPr/>
        </p:nvSpPr>
        <p:spPr bwMode="auto">
          <a:xfrm>
            <a:off x="6956425" y="-603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/>
            <a:endParaRPr lang="fr-FR" sz="2400" b="0">
              <a:latin typeface="Times New Roman" charset="0"/>
            </a:endParaRPr>
          </a:p>
        </p:txBody>
      </p:sp>
      <p:sp>
        <p:nvSpPr>
          <p:cNvPr id="9223" name="Text Box 23"/>
          <p:cNvSpPr txBox="1">
            <a:spLocks noChangeArrowheads="1"/>
          </p:cNvSpPr>
          <p:nvPr/>
        </p:nvSpPr>
        <p:spPr bwMode="auto">
          <a:xfrm>
            <a:off x="495300" y="1020763"/>
            <a:ext cx="574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Principe de fonctionnement</a:t>
            </a:r>
          </a:p>
        </p:txBody>
      </p:sp>
      <p:pic>
        <p:nvPicPr>
          <p:cNvPr id="342042" name="Picture 26" descr="ciblecadre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331257">
            <a:off x="6032500" y="3054351"/>
            <a:ext cx="1931987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28" descr="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" y="5383213"/>
            <a:ext cx="10017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" fill="hold"/>
                                        <p:tgtEl>
                                          <p:spTgt spid="342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3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1" dur="2000" fill="hold"/>
                                        <p:tgtEl>
                                          <p:spTgt spid="342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65550" y="961451"/>
            <a:ext cx="8229600" cy="695325"/>
          </a:xfrm>
        </p:spPr>
        <p:txBody>
          <a:bodyPr/>
          <a:lstStyle/>
          <a:p>
            <a:r>
              <a:rPr lang="fr-FR" dirty="0" smtClean="0"/>
              <a:t>Consommations anormales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81276" y="5098413"/>
            <a:ext cx="2730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CC140F"/>
                </a:solidFill>
                <a:latin typeface="Calibri" pitchFamily="34" charset="0"/>
              </a:rPr>
              <a:t>Consommations anormales</a:t>
            </a:r>
            <a:endParaRPr lang="fr-FR" sz="2800" dirty="0">
              <a:solidFill>
                <a:srgbClr val="CC140F"/>
              </a:solidFill>
              <a:latin typeface="Calibri" pitchFamily="34" charset="0"/>
            </a:endParaRPr>
          </a:p>
        </p:txBody>
      </p:sp>
      <p:pic>
        <p:nvPicPr>
          <p:cNvPr id="21" name="Image 20" descr="aquadisPlus_EverBluC#10952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7984" y="3159138"/>
            <a:ext cx="1504243" cy="1645066"/>
          </a:xfrm>
          <a:prstGeom prst="rect">
            <a:avLst/>
          </a:prstGeom>
        </p:spPr>
      </p:pic>
      <p:sp>
        <p:nvSpPr>
          <p:cNvPr id="27" name="ZoneTexte 26"/>
          <p:cNvSpPr txBox="1"/>
          <p:nvPr/>
        </p:nvSpPr>
        <p:spPr>
          <a:xfrm>
            <a:off x="3966058" y="5826397"/>
            <a:ext cx="471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Fraudes sur modules radio*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3966058" y="5484147"/>
            <a:ext cx="4836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fr-FR" sz="2000" dirty="0" smtClean="0">
                <a:latin typeface="Calibri" pitchFamily="34" charset="0"/>
              </a:rPr>
              <a:t>Mauvaise installation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3954183" y="5142870"/>
            <a:ext cx="5305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000" dirty="0" smtClean="0">
                <a:latin typeface="Calibri" pitchFamily="34" charset="0"/>
              </a:rPr>
              <a:t>Détection de </a:t>
            </a:r>
            <a:r>
              <a:rPr lang="fr-FR" sz="2000" dirty="0" err="1" smtClean="0">
                <a:latin typeface="Calibri" pitchFamily="34" charset="0"/>
              </a:rPr>
              <a:t>bypass</a:t>
            </a:r>
            <a:r>
              <a:rPr lang="fr-FR" sz="2000" dirty="0" smtClean="0">
                <a:latin typeface="Calibri" pitchFamily="34" charset="0"/>
              </a:rPr>
              <a:t>, de compteurs bloqués</a:t>
            </a:r>
          </a:p>
        </p:txBody>
      </p:sp>
      <p:sp>
        <p:nvSpPr>
          <p:cNvPr id="30" name="Flèche droite 29"/>
          <p:cNvSpPr/>
          <p:nvPr/>
        </p:nvSpPr>
        <p:spPr bwMode="auto">
          <a:xfrm>
            <a:off x="2979470" y="5507620"/>
            <a:ext cx="866274" cy="421106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e 33"/>
          <p:cNvGrpSpPr/>
          <p:nvPr/>
        </p:nvGrpSpPr>
        <p:grpSpPr>
          <a:xfrm>
            <a:off x="2257256" y="1850811"/>
            <a:ext cx="4716380" cy="1361735"/>
            <a:chOff x="1812756" y="1711111"/>
            <a:chExt cx="4716380" cy="1361735"/>
          </a:xfrm>
        </p:grpSpPr>
        <p:pic>
          <p:nvPicPr>
            <p:cNvPr id="25" name="Image 24" descr="meter_stopped_detection-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16577" y="1739966"/>
              <a:ext cx="1332880" cy="1332880"/>
            </a:xfrm>
            <a:prstGeom prst="rect">
              <a:avLst/>
            </a:prstGeom>
          </p:spPr>
        </p:pic>
        <p:pic>
          <p:nvPicPr>
            <p:cNvPr id="26" name="Image 25" descr="meter_stopped_detection-0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62595" y="1711111"/>
              <a:ext cx="1332880" cy="1332880"/>
            </a:xfrm>
            <a:prstGeom prst="rect">
              <a:avLst/>
            </a:prstGeom>
          </p:spPr>
        </p:pic>
        <p:sp>
          <p:nvSpPr>
            <p:cNvPr id="31" name="ZoneTexte 30"/>
            <p:cNvSpPr txBox="1"/>
            <p:nvPr/>
          </p:nvSpPr>
          <p:spPr>
            <a:xfrm>
              <a:off x="1812756" y="2095618"/>
              <a:ext cx="47163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2000" b="1" dirty="0" smtClean="0">
                  <a:latin typeface="Calibri" pitchFamily="34" charset="0"/>
                </a:rPr>
                <a:t>Fraude</a:t>
              </a:r>
            </a:p>
            <a:p>
              <a:pPr algn="l"/>
              <a:r>
                <a:rPr lang="fr-FR" sz="2000" b="1" dirty="0" smtClean="0">
                  <a:latin typeface="Calibri" pitchFamily="34" charset="0"/>
                </a:rPr>
                <a:t>(mobile &amp; fixe)</a:t>
              </a:r>
            </a:p>
          </p:txBody>
        </p:sp>
      </p:grpSp>
      <p:grpSp>
        <p:nvGrpSpPr>
          <p:cNvPr id="3" name="Groupe 34"/>
          <p:cNvGrpSpPr/>
          <p:nvPr/>
        </p:nvGrpSpPr>
        <p:grpSpPr>
          <a:xfrm>
            <a:off x="437145" y="3162253"/>
            <a:ext cx="4716380" cy="1514533"/>
            <a:chOff x="437145" y="3022553"/>
            <a:chExt cx="4716380" cy="1514533"/>
          </a:xfrm>
        </p:grpSpPr>
        <p:pic>
          <p:nvPicPr>
            <p:cNvPr id="23" name="Image 22" descr="meter_stopped_detection-0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23932" y="3022553"/>
              <a:ext cx="1332880" cy="1332880"/>
            </a:xfrm>
            <a:prstGeom prst="rect">
              <a:avLst/>
            </a:prstGeom>
          </p:spPr>
        </p:pic>
        <p:sp>
          <p:nvSpPr>
            <p:cNvPr id="32" name="ZoneTexte 31"/>
            <p:cNvSpPr txBox="1"/>
            <p:nvPr/>
          </p:nvSpPr>
          <p:spPr>
            <a:xfrm>
              <a:off x="437145" y="4136976"/>
              <a:ext cx="4716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2000" b="1" dirty="0" smtClean="0">
                  <a:latin typeface="Calibri" pitchFamily="34" charset="0"/>
                </a:rPr>
                <a:t>Compteur bloqué / arrêté</a:t>
              </a:r>
            </a:p>
          </p:txBody>
        </p:sp>
      </p:grpSp>
      <p:grpSp>
        <p:nvGrpSpPr>
          <p:cNvPr id="4" name="Groupe 35"/>
          <p:cNvGrpSpPr/>
          <p:nvPr/>
        </p:nvGrpSpPr>
        <p:grpSpPr>
          <a:xfrm>
            <a:off x="5536285" y="3287916"/>
            <a:ext cx="3281473" cy="1332880"/>
            <a:chOff x="5292511" y="3427616"/>
            <a:chExt cx="3281473" cy="1332880"/>
          </a:xfrm>
        </p:grpSpPr>
        <p:pic>
          <p:nvPicPr>
            <p:cNvPr id="24" name="Image 23" descr="meter_stopped_detection-0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92511" y="3427616"/>
              <a:ext cx="1332880" cy="1332880"/>
            </a:xfrm>
            <a:prstGeom prst="rect">
              <a:avLst/>
            </a:prstGeom>
          </p:spPr>
        </p:pic>
        <p:sp>
          <p:nvSpPr>
            <p:cNvPr id="33" name="ZoneTexte 32"/>
            <p:cNvSpPr txBox="1"/>
            <p:nvPr/>
          </p:nvSpPr>
          <p:spPr>
            <a:xfrm>
              <a:off x="6525124" y="3623376"/>
              <a:ext cx="20488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2000" b="1" dirty="0" smtClean="0">
                  <a:latin typeface="Calibri" pitchFamily="34" charset="0"/>
                </a:rPr>
                <a:t>Compteur monté</a:t>
              </a:r>
            </a:p>
            <a:p>
              <a:pPr algn="l"/>
              <a:r>
                <a:rPr lang="fr-FR" sz="2000" b="1" dirty="0" smtClean="0">
                  <a:latin typeface="Calibri" pitchFamily="34" charset="0"/>
                </a:rPr>
                <a:t> à l’envers </a:t>
              </a:r>
            </a:p>
            <a:p>
              <a:pPr algn="l"/>
              <a:r>
                <a:rPr lang="fr-FR" sz="2000" b="1" dirty="0" smtClean="0">
                  <a:latin typeface="Calibri" pitchFamily="34" charset="0"/>
                </a:rPr>
                <a:t>(mobile &amp; fixe)</a:t>
              </a:r>
            </a:p>
          </p:txBody>
        </p:sp>
      </p:grpSp>
      <p:sp>
        <p:nvSpPr>
          <p:cNvPr id="34" name="Ellipse 33"/>
          <p:cNvSpPr/>
          <p:nvPr/>
        </p:nvSpPr>
        <p:spPr bwMode="auto">
          <a:xfrm>
            <a:off x="5912853" y="1150353"/>
            <a:ext cx="945147" cy="94514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5876089" y="1157706"/>
            <a:ext cx="950494" cy="95049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6" name="Ellipse 35"/>
          <p:cNvSpPr/>
          <p:nvPr/>
        </p:nvSpPr>
        <p:spPr bwMode="auto">
          <a:xfrm>
            <a:off x="6916153" y="1163053"/>
            <a:ext cx="945147" cy="94514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8" name="Ellipse 37"/>
          <p:cNvSpPr/>
          <p:nvPr/>
        </p:nvSpPr>
        <p:spPr bwMode="auto">
          <a:xfrm>
            <a:off x="7906753" y="1163053"/>
            <a:ext cx="945147" cy="945147"/>
          </a:xfrm>
          <a:prstGeom prst="ellipse">
            <a:avLst/>
          </a:prstGeom>
          <a:solidFill>
            <a:srgbClr val="B3B73A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Ellipse 16"/>
          <p:cNvSpPr/>
          <p:nvPr/>
        </p:nvSpPr>
        <p:spPr bwMode="auto">
          <a:xfrm>
            <a:off x="6897435" y="1145675"/>
            <a:ext cx="950494" cy="95049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" name="Ellipse 17"/>
          <p:cNvSpPr/>
          <p:nvPr/>
        </p:nvSpPr>
        <p:spPr bwMode="auto">
          <a:xfrm>
            <a:off x="7842582" y="1132975"/>
            <a:ext cx="950494" cy="950494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5" name="Flèche droite 34">
            <a:hlinkClick r:id="rId7" action="ppaction://hlinksldjump"/>
          </p:cNvPr>
          <p:cNvSpPr/>
          <p:nvPr/>
        </p:nvSpPr>
        <p:spPr bwMode="auto">
          <a:xfrm flipH="1">
            <a:off x="8308622" y="6321778"/>
            <a:ext cx="417689" cy="2935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/>
      <p:bldP spid="28" grpId="0"/>
      <p:bldP spid="29" grpId="0"/>
      <p:bldP spid="3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omb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4301" y="5649506"/>
            <a:ext cx="2349500" cy="675093"/>
          </a:xfrm>
          <a:prstGeom prst="rect">
            <a:avLst/>
          </a:prstGeom>
        </p:spPr>
      </p:pic>
      <p:pic>
        <p:nvPicPr>
          <p:cNvPr id="36866" name="Picture 7" descr="Sans titre-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889907">
            <a:off x="3887788" y="1319213"/>
            <a:ext cx="1047750" cy="464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RF Master</a:t>
            </a:r>
          </a:p>
        </p:txBody>
      </p:sp>
      <p:pic>
        <p:nvPicPr>
          <p:cNvPr id="36868" name="Picture 6" descr="RF MAST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4838" y="1300163"/>
            <a:ext cx="1023937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8" descr="Sans titre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388" y="3054350"/>
            <a:ext cx="6794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5507" name="Rectangle 3"/>
          <p:cNvSpPr>
            <a:spLocks noChangeArrowheads="1"/>
          </p:cNvSpPr>
          <p:nvPr/>
        </p:nvSpPr>
        <p:spPr bwMode="auto">
          <a:xfrm>
            <a:off x="458788" y="1846263"/>
            <a:ext cx="8275637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742950" lvl="1" indent="-285750" algn="l" eaLnBrk="0" hangingPunct="0">
              <a:buClr>
                <a:srgbClr val="B3B73A"/>
              </a:buClr>
              <a:buFontTx/>
              <a:buChar char="&gt;"/>
            </a:pPr>
            <a:r>
              <a:rPr lang="en-US" sz="2100" dirty="0">
                <a:latin typeface="Calibri" charset="0"/>
              </a:rPr>
              <a:t>Compatible Radian</a:t>
            </a:r>
            <a:endParaRPr lang="en-US" b="0" dirty="0">
              <a:latin typeface="Calibri" charset="0"/>
            </a:endParaRPr>
          </a:p>
          <a:p>
            <a:pPr marL="1143000" lvl="2" indent="-228600" algn="l" eaLnBrk="0" hangingPunct="0">
              <a:buClr>
                <a:srgbClr val="B3B73A"/>
              </a:buClr>
              <a:buFontTx/>
              <a:buChar char="•"/>
            </a:pPr>
            <a:r>
              <a:rPr lang="en-US" b="0" dirty="0">
                <a:latin typeface="Calibri" charset="0"/>
              </a:rPr>
              <a:t>Lecture des modules radio </a:t>
            </a:r>
            <a:r>
              <a:rPr lang="en-US" b="0" dirty="0" err="1">
                <a:latin typeface="Calibri" charset="0"/>
              </a:rPr>
              <a:t>Itron</a:t>
            </a:r>
            <a:r>
              <a:rPr lang="en-US" b="0" dirty="0">
                <a:latin typeface="Calibri" charset="0"/>
              </a:rPr>
              <a:t> </a:t>
            </a:r>
            <a:r>
              <a:rPr lang="en-US" b="0" dirty="0" err="1">
                <a:latin typeface="Calibri" charset="0"/>
              </a:rPr>
              <a:t>EverBlu</a:t>
            </a:r>
            <a:r>
              <a:rPr lang="en-US" b="0" dirty="0">
                <a:latin typeface="Calibri" charset="0"/>
              </a:rPr>
              <a:t> </a:t>
            </a:r>
            <a:r>
              <a:rPr lang="en-US" b="0" dirty="0" err="1" smtClean="0">
                <a:latin typeface="Calibri" charset="0"/>
              </a:rPr>
              <a:t>Cyble</a:t>
            </a:r>
            <a:r>
              <a:rPr lang="en-US" b="0" dirty="0" smtClean="0">
                <a:latin typeface="Calibri" charset="0"/>
              </a:rPr>
              <a:t>/Pulse Enhanced </a:t>
            </a:r>
            <a:endParaRPr lang="en-US" b="0" dirty="0">
              <a:latin typeface="Calibri" charset="0"/>
            </a:endParaRPr>
          </a:p>
          <a:p>
            <a:pPr marL="1143000" lvl="2" indent="-228600" algn="l" eaLnBrk="0" hangingPunct="0">
              <a:buClr>
                <a:srgbClr val="B3B73A"/>
              </a:buClr>
              <a:buFontTx/>
              <a:buChar char="•"/>
            </a:pPr>
            <a:r>
              <a:rPr lang="en-US" b="0" dirty="0">
                <a:latin typeface="Calibri" charset="0"/>
              </a:rPr>
              <a:t>Lecture des modules radio </a:t>
            </a:r>
            <a:r>
              <a:rPr lang="en-US" b="0" dirty="0" err="1">
                <a:latin typeface="Calibri" charset="0"/>
              </a:rPr>
              <a:t>déportés</a:t>
            </a:r>
            <a:r>
              <a:rPr lang="en-US" b="0" dirty="0">
                <a:latin typeface="Calibri" charset="0"/>
              </a:rPr>
              <a:t> RADIAN du </a:t>
            </a:r>
            <a:r>
              <a:rPr lang="en-US" b="0" dirty="0" err="1">
                <a:latin typeface="Calibri" charset="0"/>
              </a:rPr>
              <a:t>marché</a:t>
            </a:r>
            <a:endParaRPr lang="fr-FR" b="0" dirty="0">
              <a:latin typeface="Calibri" charset="0"/>
            </a:endParaRPr>
          </a:p>
          <a:p>
            <a:pPr marL="1143000" lvl="2" indent="-228600" algn="l" eaLnBrk="0" hangingPunct="0">
              <a:buClr>
                <a:srgbClr val="B3B73A"/>
              </a:buClr>
            </a:pPr>
            <a:endParaRPr lang="fr-FR" sz="1600" dirty="0">
              <a:latin typeface="Calibri" charset="0"/>
            </a:endParaRPr>
          </a:p>
          <a:p>
            <a:pPr marL="2057400" lvl="4" indent="-228600" algn="l" eaLnBrk="0" hangingPunct="0">
              <a:buClr>
                <a:srgbClr val="B3B73A"/>
              </a:buClr>
            </a:pPr>
            <a:endParaRPr lang="en-US" b="0" dirty="0">
              <a:latin typeface="Calibri" charset="0"/>
              <a:sym typeface="Symbol" charset="2"/>
            </a:endParaRPr>
          </a:p>
          <a:p>
            <a:pPr marL="2057400" lvl="4" indent="-228600" algn="l" eaLnBrk="0" hangingPunct="0">
              <a:buClr>
                <a:srgbClr val="B3B73A"/>
              </a:buClr>
            </a:pPr>
            <a:endParaRPr lang="en-US" b="0" dirty="0">
              <a:latin typeface="Calibri" charset="0"/>
              <a:sym typeface="Symbol" charset="2"/>
            </a:endParaRPr>
          </a:p>
        </p:txBody>
      </p:sp>
      <p:sp>
        <p:nvSpPr>
          <p:cNvPr id="405509" name="Rectangle 5"/>
          <p:cNvSpPr>
            <a:spLocks noChangeArrowheads="1"/>
          </p:cNvSpPr>
          <p:nvPr/>
        </p:nvSpPr>
        <p:spPr bwMode="auto">
          <a:xfrm>
            <a:off x="458788" y="2798763"/>
            <a:ext cx="8275637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1143000" lvl="2" indent="-228600" algn="l" eaLnBrk="0" hangingPunct="0">
              <a:buClr>
                <a:srgbClr val="B3B73A"/>
              </a:buClr>
            </a:pPr>
            <a:endParaRPr lang="fr-FR" sz="1600">
              <a:latin typeface="Calibri" charset="0"/>
            </a:endParaRPr>
          </a:p>
          <a:p>
            <a:pPr marL="742950" lvl="1" indent="-285750" algn="l" eaLnBrk="0" hangingPunct="0">
              <a:buClr>
                <a:srgbClr val="B3B73A"/>
              </a:buClr>
              <a:buFontTx/>
              <a:buChar char="&gt;"/>
            </a:pPr>
            <a:r>
              <a:rPr lang="en-US" sz="2100">
                <a:latin typeface="Calibri" charset="0"/>
                <a:sym typeface="Symbol" charset="2"/>
              </a:rPr>
              <a:t>Compromis coût / fonction</a:t>
            </a:r>
            <a:endParaRPr lang="en-US" b="0">
              <a:latin typeface="Calibri" charset="0"/>
              <a:sym typeface="Symbol" charset="2"/>
            </a:endParaRPr>
          </a:p>
          <a:p>
            <a:pPr marL="1143000" lvl="2" indent="-228600" algn="l" eaLnBrk="0" hangingPunct="0">
              <a:buClr>
                <a:srgbClr val="B3B73A"/>
              </a:buClr>
              <a:buFontTx/>
              <a:buChar char="•"/>
            </a:pPr>
            <a:r>
              <a:rPr lang="en-US" b="0">
                <a:latin typeface="Calibri" charset="0"/>
                <a:sym typeface="Symbol" charset="2"/>
              </a:rPr>
              <a:t>S’adapte sur la majorité des terminaux portables du marché :</a:t>
            </a:r>
          </a:p>
          <a:p>
            <a:pPr marL="2057400" lvl="4" indent="-228600" algn="l" eaLnBrk="0" hangingPunct="0">
              <a:buClr>
                <a:srgbClr val="B3B73A"/>
              </a:buClr>
              <a:buFontTx/>
              <a:buChar char="–"/>
            </a:pPr>
            <a:r>
              <a:rPr lang="en-US" b="0">
                <a:latin typeface="Calibri" charset="0"/>
                <a:sym typeface="Symbol" charset="2"/>
              </a:rPr>
              <a:t>Port série RS232 externe ou Port Bluetooth</a:t>
            </a:r>
          </a:p>
          <a:p>
            <a:pPr marL="2057400" lvl="4" indent="-228600" algn="l" eaLnBrk="0" hangingPunct="0">
              <a:buClr>
                <a:srgbClr val="B3B73A"/>
              </a:buClr>
              <a:buFontTx/>
              <a:buChar char="–"/>
            </a:pPr>
            <a:r>
              <a:rPr lang="en-US" b="0">
                <a:latin typeface="Calibri" charset="0"/>
                <a:sym typeface="Symbol" charset="2"/>
              </a:rPr>
              <a:t>Environnement DOS (6.22) </a:t>
            </a:r>
            <a:r>
              <a:rPr lang="fr-FR" b="0">
                <a:latin typeface="Calibri" charset="0"/>
                <a:sym typeface="Symbol" charset="2"/>
              </a:rPr>
              <a:t>et Windows CE</a:t>
            </a:r>
            <a:endParaRPr lang="en-US" b="0">
              <a:latin typeface="Calibri" charset="0"/>
              <a:sym typeface="Symbol" charset="2"/>
            </a:endParaRPr>
          </a:p>
          <a:p>
            <a:pPr marL="2057400" lvl="4" indent="-228600" algn="l" eaLnBrk="0" hangingPunct="0">
              <a:buClr>
                <a:srgbClr val="B3B73A"/>
              </a:buClr>
              <a:buFontTx/>
              <a:buChar char="–"/>
            </a:pPr>
            <a:r>
              <a:rPr lang="en-US" b="0">
                <a:latin typeface="Calibri" charset="0"/>
                <a:sym typeface="Symbol" charset="2"/>
              </a:rPr>
              <a:t>Alimentation interne 5</a:t>
            </a:r>
            <a:r>
              <a:rPr lang="fr-FR" b="0">
                <a:latin typeface="Calibri" charset="0"/>
                <a:sym typeface="Symbol" charset="2"/>
              </a:rPr>
              <a:t> V ( ± 10%) et 50mA Max pour la version port série RS232</a:t>
            </a:r>
            <a:endParaRPr lang="en-US" b="0">
              <a:latin typeface="Calibri" charset="0"/>
              <a:sym typeface="Symbol" charset="2"/>
            </a:endParaRPr>
          </a:p>
          <a:p>
            <a:pPr marL="2057400" lvl="4" indent="-228600" algn="l" eaLnBrk="0" hangingPunct="0">
              <a:buClr>
                <a:srgbClr val="B3B73A"/>
              </a:buClr>
              <a:buFontTx/>
              <a:buChar char="–"/>
            </a:pPr>
            <a:r>
              <a:rPr lang="en-US" b="0">
                <a:latin typeface="Calibri" charset="0"/>
                <a:sym typeface="Symbol" charset="2"/>
              </a:rPr>
              <a:t>2 Mo de mémoire mini</a:t>
            </a:r>
          </a:p>
          <a:p>
            <a:pPr marL="2057400" lvl="4" indent="-228600" algn="l" eaLnBrk="0" hangingPunct="0">
              <a:buClr>
                <a:srgbClr val="B3B73A"/>
              </a:buClr>
              <a:buFontTx/>
              <a:buBlip>
                <a:blip r:embed="rId4"/>
              </a:buBlip>
            </a:pPr>
            <a:endParaRPr lang="en-US" b="0">
              <a:latin typeface="Calibri" charset="0"/>
              <a:sym typeface="Symbol" charset="2"/>
            </a:endParaRPr>
          </a:p>
          <a:p>
            <a:pPr marL="2057400" lvl="4" indent="-228600" algn="l" eaLnBrk="0" hangingPunct="0">
              <a:buClr>
                <a:srgbClr val="B3B73A"/>
              </a:buClr>
            </a:pPr>
            <a:endParaRPr lang="en-US" b="0">
              <a:latin typeface="Calibri" charset="0"/>
              <a:sym typeface="Symbol" charset="2"/>
            </a:endParaRPr>
          </a:p>
        </p:txBody>
      </p:sp>
      <p:sp>
        <p:nvSpPr>
          <p:cNvPr id="405510" name="Rectangle 6"/>
          <p:cNvSpPr>
            <a:spLocks noChangeArrowheads="1"/>
          </p:cNvSpPr>
          <p:nvPr/>
        </p:nvSpPr>
        <p:spPr bwMode="auto">
          <a:xfrm>
            <a:off x="458788" y="5199063"/>
            <a:ext cx="8275637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742950" lvl="1" indent="-285750" algn="l" eaLnBrk="0" hangingPunct="0">
              <a:buClr>
                <a:srgbClr val="B3B73A"/>
              </a:buClr>
              <a:buFontTx/>
              <a:buChar char="&gt;"/>
            </a:pPr>
            <a:r>
              <a:rPr lang="en-US" sz="2100">
                <a:latin typeface="Calibri" charset="0"/>
                <a:sym typeface="Symbol" charset="2"/>
              </a:rPr>
              <a:t>Préservation de l’investissement client</a:t>
            </a:r>
            <a:endParaRPr lang="en-US" b="0">
              <a:latin typeface="Calibri" charset="0"/>
              <a:sym typeface="Symbol" charset="2"/>
            </a:endParaRPr>
          </a:p>
          <a:p>
            <a:pPr marL="2057400" lvl="4" indent="-228600" algn="l" eaLnBrk="0" hangingPunct="0">
              <a:buClr>
                <a:srgbClr val="B3B73A"/>
              </a:buClr>
              <a:buFontTx/>
              <a:buBlip>
                <a:blip r:embed="rId4"/>
              </a:buBlip>
            </a:pPr>
            <a:endParaRPr lang="en-US" b="0">
              <a:latin typeface="Calibri" charset="0"/>
              <a:sym typeface="Symbol" charset="2"/>
            </a:endParaRPr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668338" y="10302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Flexibilité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5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550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3B73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055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550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3B73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05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07" grpId="0"/>
      <p:bldP spid="405509" grpId="0"/>
      <p:bldP spid="40551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5" descr="Sans titre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388" y="3054350"/>
            <a:ext cx="6794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858963"/>
            <a:ext cx="9144000" cy="3611562"/>
            <a:chOff x="0" y="1035"/>
            <a:chExt cx="5760" cy="2275"/>
          </a:xfrm>
        </p:grpSpPr>
        <p:sp>
          <p:nvSpPr>
            <p:cNvPr id="38924" name="Rectangle 5"/>
            <p:cNvSpPr>
              <a:spLocks noChangeArrowheads="1"/>
            </p:cNvSpPr>
            <p:nvPr/>
          </p:nvSpPr>
          <p:spPr bwMode="auto">
            <a:xfrm>
              <a:off x="0" y="1035"/>
              <a:ext cx="4637" cy="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>
              <a:prstTxWarp prst="textNoShape">
                <a:avLst/>
              </a:prstTxWarp>
            </a:bodyPr>
            <a:lstStyle/>
            <a:p>
              <a:pPr marL="742950" lvl="1" indent="-285750" algn="l" eaLnBrk="0" hangingPunct="0">
                <a:buClr>
                  <a:srgbClr val="B3B73A"/>
                </a:buClr>
                <a:buFontTx/>
                <a:buChar char="&gt;"/>
              </a:pPr>
              <a:r>
                <a:rPr lang="en-US" sz="2100">
                  <a:latin typeface="Calibri" charset="0"/>
                </a:rPr>
                <a:t>Clip</a:t>
              </a:r>
              <a:r>
                <a:rPr lang="en-US" sz="2100" b="0">
                  <a:latin typeface="Calibri" charset="0"/>
                </a:rPr>
                <a:t> </a:t>
              </a:r>
              <a:r>
                <a:rPr lang="en-US" sz="2100">
                  <a:latin typeface="Calibri" charset="0"/>
                </a:rPr>
                <a:t>ceinture</a:t>
              </a:r>
            </a:p>
            <a:p>
              <a:pPr marL="742950" lvl="1" indent="-285750" algn="l" eaLnBrk="0" hangingPunct="0">
                <a:buClr>
                  <a:srgbClr val="B3B73A"/>
                </a:buClr>
              </a:pPr>
              <a:endParaRPr lang="en-US" sz="2100">
                <a:latin typeface="Calibri" charset="0"/>
              </a:endParaRPr>
            </a:p>
            <a:p>
              <a:pPr marL="742950" lvl="1" indent="-285750" algn="l" eaLnBrk="0" hangingPunct="0">
                <a:buClr>
                  <a:srgbClr val="B3B73A"/>
                </a:buClr>
                <a:buFontTx/>
                <a:buBlip>
                  <a:blip r:embed="rId4"/>
                </a:buBlip>
              </a:pPr>
              <a:endParaRPr lang="en-US" sz="900" b="0">
                <a:latin typeface="Calibri" charset="0"/>
              </a:endParaRPr>
            </a:p>
            <a:p>
              <a:pPr marL="742950" lvl="1" indent="-285750" algn="l" eaLnBrk="0" hangingPunct="0">
                <a:buClr>
                  <a:srgbClr val="B3B73A"/>
                </a:buClr>
                <a:buFontTx/>
                <a:buChar char="&gt;"/>
              </a:pPr>
              <a:r>
                <a:rPr lang="en-US" sz="2100">
                  <a:latin typeface="Calibri" charset="0"/>
                </a:rPr>
                <a:t>Présence de trois diodes témoins pour le suivi de la communication</a:t>
              </a:r>
              <a:r>
                <a:rPr lang="en-US" sz="2100" b="0">
                  <a:latin typeface="Calibri" charset="0"/>
                </a:rPr>
                <a:t> </a:t>
              </a:r>
              <a:endParaRPr lang="en-US" sz="2100" b="0">
                <a:latin typeface="Calibri" charset="0"/>
                <a:sym typeface="Symbol" charset="2"/>
              </a:endParaRPr>
            </a:p>
            <a:p>
              <a:pPr marL="1143000" lvl="2" indent="-228600" algn="l" eaLnBrk="0" hangingPunct="0">
                <a:buClr>
                  <a:srgbClr val="B3B73A"/>
                </a:buClr>
                <a:buFontTx/>
                <a:buChar char="•"/>
              </a:pPr>
              <a:endParaRPr lang="en-US" b="0">
                <a:latin typeface="Calibri" charset="0"/>
                <a:sym typeface="Symbol" charset="2"/>
              </a:endParaRPr>
            </a:p>
            <a:p>
              <a:pPr marL="1143000" lvl="2" indent="-228600" algn="l" eaLnBrk="0" hangingPunct="0">
                <a:buClr>
                  <a:srgbClr val="B3B73A"/>
                </a:buClr>
              </a:pPr>
              <a:endParaRPr lang="en-US" b="0">
                <a:latin typeface="Calibri" charset="0"/>
                <a:sym typeface="Symbol" charset="2"/>
              </a:endParaRPr>
            </a:p>
            <a:p>
              <a:pPr marL="1143000" lvl="2" indent="-228600" algn="l" eaLnBrk="0" hangingPunct="0">
                <a:buClr>
                  <a:srgbClr val="B3B73A"/>
                </a:buClr>
              </a:pPr>
              <a:endParaRPr lang="en-US" sz="900" b="0">
                <a:latin typeface="Calibri" charset="0"/>
                <a:sym typeface="Symbol" charset="2"/>
              </a:endParaRPr>
            </a:p>
            <a:p>
              <a:pPr marL="1143000" lvl="2" indent="-228600" algn="l" eaLnBrk="0" hangingPunct="0">
                <a:buClr>
                  <a:srgbClr val="B3B73A"/>
                </a:buClr>
              </a:pPr>
              <a:endParaRPr lang="en-US" sz="900" b="0">
                <a:latin typeface="Calibri" charset="0"/>
                <a:sym typeface="Symbol" charset="2"/>
              </a:endParaRPr>
            </a:p>
            <a:p>
              <a:pPr marL="742950" lvl="1" indent="-285750" algn="l" eaLnBrk="0" hangingPunct="0">
                <a:buClr>
                  <a:srgbClr val="B3B73A"/>
                </a:buClr>
              </a:pPr>
              <a:endParaRPr lang="en-US" sz="2100" b="0">
                <a:latin typeface="Calibri" charset="0"/>
                <a:sym typeface="Symbol" charset="2"/>
              </a:endParaRPr>
            </a:p>
          </p:txBody>
        </p:sp>
        <p:pic>
          <p:nvPicPr>
            <p:cNvPr id="38925" name="Picture 6" descr="zoom RFMaster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65" y="1603"/>
              <a:ext cx="1395" cy="1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7559" name="Oval 7"/>
          <p:cNvSpPr>
            <a:spLocks noChangeArrowheads="1"/>
          </p:cNvSpPr>
          <p:nvPr/>
        </p:nvSpPr>
        <p:spPr bwMode="auto">
          <a:xfrm>
            <a:off x="7548563" y="3797300"/>
            <a:ext cx="134937" cy="13493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7560" name="Rectangle 8"/>
          <p:cNvSpPr>
            <a:spLocks noChangeArrowheads="1"/>
          </p:cNvSpPr>
          <p:nvPr/>
        </p:nvSpPr>
        <p:spPr bwMode="auto">
          <a:xfrm>
            <a:off x="139700" y="3597275"/>
            <a:ext cx="7361238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1143000" lvl="2" indent="-228600" algn="l" eaLnBrk="0" hangingPunct="0">
              <a:buClr>
                <a:srgbClr val="B3B73A"/>
              </a:buClr>
              <a:buFontTx/>
              <a:buChar char="•"/>
            </a:pPr>
            <a:r>
              <a:rPr lang="en-US" b="0">
                <a:latin typeface="Calibri" charset="0"/>
                <a:sym typeface="Symbol" charset="2"/>
              </a:rPr>
              <a:t>Communication du TSP vers la borne </a:t>
            </a:r>
            <a:r>
              <a:rPr lang="en-US" b="0">
                <a:solidFill>
                  <a:srgbClr val="FF0000"/>
                </a:solidFill>
                <a:latin typeface="Calibri" charset="0"/>
                <a:sym typeface="Symbol" charset="2"/>
              </a:rPr>
              <a:t>(Led rouge)</a:t>
            </a:r>
          </a:p>
        </p:txBody>
      </p:sp>
      <p:sp>
        <p:nvSpPr>
          <p:cNvPr id="407561" name="Oval 9"/>
          <p:cNvSpPr>
            <a:spLocks noChangeArrowheads="1"/>
          </p:cNvSpPr>
          <p:nvPr/>
        </p:nvSpPr>
        <p:spPr bwMode="auto">
          <a:xfrm>
            <a:off x="7491413" y="4022725"/>
            <a:ext cx="131762" cy="131763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37893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7562" name="Rectangle 10"/>
          <p:cNvSpPr>
            <a:spLocks noChangeArrowheads="1"/>
          </p:cNvSpPr>
          <p:nvPr/>
        </p:nvSpPr>
        <p:spPr bwMode="auto">
          <a:xfrm>
            <a:off x="139700" y="4029075"/>
            <a:ext cx="7361238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1143000" lvl="2" indent="-228600" algn="l" eaLnBrk="0" hangingPunct="0">
              <a:buClr>
                <a:srgbClr val="B3B73A"/>
              </a:buClr>
              <a:buFontTx/>
              <a:buChar char="•"/>
            </a:pPr>
            <a:r>
              <a:rPr lang="en-US" b="0">
                <a:latin typeface="Calibri" charset="0"/>
                <a:sym typeface="Symbol" charset="2"/>
              </a:rPr>
              <a:t>Emission Radio vers le module compteur </a:t>
            </a:r>
            <a:r>
              <a:rPr lang="en-US" b="0">
                <a:solidFill>
                  <a:srgbClr val="378939"/>
                </a:solidFill>
                <a:latin typeface="Calibri" charset="0"/>
                <a:sym typeface="Symbol" charset="2"/>
              </a:rPr>
              <a:t>(Led verte)</a:t>
            </a:r>
          </a:p>
        </p:txBody>
      </p:sp>
      <p:sp>
        <p:nvSpPr>
          <p:cNvPr id="407563" name="Oval 11"/>
          <p:cNvSpPr>
            <a:spLocks noChangeArrowheads="1"/>
          </p:cNvSpPr>
          <p:nvPr/>
        </p:nvSpPr>
        <p:spPr bwMode="auto">
          <a:xfrm>
            <a:off x="7429500" y="4248150"/>
            <a:ext cx="128588" cy="12858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ECE04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ECC32B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7564" name="Rectangle 12"/>
          <p:cNvSpPr>
            <a:spLocks noChangeArrowheads="1"/>
          </p:cNvSpPr>
          <p:nvPr/>
        </p:nvSpPr>
        <p:spPr bwMode="auto">
          <a:xfrm>
            <a:off x="139700" y="4419600"/>
            <a:ext cx="7361238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1143000" lvl="2" indent="-228600" algn="l" eaLnBrk="0" hangingPunct="0">
              <a:buClr>
                <a:srgbClr val="B3B73A"/>
              </a:buClr>
              <a:buFontTx/>
              <a:buChar char="•"/>
            </a:pPr>
            <a:r>
              <a:rPr lang="en-US" b="0">
                <a:latin typeface="Calibri" charset="0"/>
                <a:sym typeface="Symbol" charset="2"/>
              </a:rPr>
              <a:t>Reception radio du module compteur </a:t>
            </a:r>
            <a:r>
              <a:rPr lang="en-US" b="0">
                <a:solidFill>
                  <a:srgbClr val="ECE049"/>
                </a:solidFill>
                <a:latin typeface="Calibri" charset="0"/>
                <a:sym typeface="Symbol" charset="2"/>
              </a:rPr>
              <a:t>(Led jaune)</a:t>
            </a:r>
          </a:p>
        </p:txBody>
      </p:sp>
      <p:sp>
        <p:nvSpPr>
          <p:cNvPr id="407565" name="Rectangle 13"/>
          <p:cNvSpPr>
            <a:spLocks noChangeArrowheads="1"/>
          </p:cNvSpPr>
          <p:nvPr/>
        </p:nvSpPr>
        <p:spPr bwMode="auto">
          <a:xfrm>
            <a:off x="-12700" y="5097463"/>
            <a:ext cx="7361238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742950" lvl="1" indent="-285750" algn="l" eaLnBrk="0" hangingPunct="0">
              <a:buClr>
                <a:srgbClr val="B3B73A"/>
              </a:buClr>
              <a:buFontTx/>
              <a:buChar char="&gt;"/>
            </a:pPr>
            <a:r>
              <a:rPr lang="en-US" sz="2100">
                <a:latin typeface="Calibri" charset="0"/>
                <a:sym typeface="Symbol" charset="2"/>
              </a:rPr>
              <a:t>Légèreté et faible encombrement</a:t>
            </a:r>
            <a:endParaRPr lang="en-US" sz="2100" b="0">
              <a:latin typeface="Calibri" charset="0"/>
              <a:sym typeface="Symbol" charset="2"/>
            </a:endParaRPr>
          </a:p>
          <a:p>
            <a:pPr marL="742950" lvl="1" indent="-285750" algn="l" eaLnBrk="0" hangingPunct="0">
              <a:buClr>
                <a:srgbClr val="B3B73A"/>
              </a:buClr>
              <a:buFontTx/>
              <a:buBlip>
                <a:blip r:embed="rId4"/>
              </a:buBlip>
            </a:pPr>
            <a:endParaRPr lang="en-US" sz="2100" b="0">
              <a:latin typeface="Calibri" charset="0"/>
              <a:sym typeface="Symbol" charset="2"/>
            </a:endParaRPr>
          </a:p>
        </p:txBody>
      </p:sp>
      <p:sp>
        <p:nvSpPr>
          <p:cNvPr id="38923" name="Rectangle 14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Facilité d’utilisation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7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40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7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07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7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407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7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9" grpId="0" animBg="1"/>
      <p:bldP spid="407559" grpId="1" animBg="1"/>
      <p:bldP spid="407560" grpId="0"/>
      <p:bldP spid="407561" grpId="0" animBg="1"/>
      <p:bldP spid="407561" grpId="1" animBg="1"/>
      <p:bldP spid="407562" grpId="0"/>
      <p:bldP spid="407563" grpId="0" animBg="1"/>
      <p:bldP spid="407563" grpId="1" animBg="1"/>
      <p:bldP spid="407564" grpId="0"/>
      <p:bldP spid="40756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628650" y="1947863"/>
            <a:ext cx="6345238" cy="296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buClr>
                <a:srgbClr val="B3B73A"/>
              </a:buClr>
              <a:buFontTx/>
              <a:buChar char="&gt;"/>
            </a:pPr>
            <a:r>
              <a:rPr lang="fr-FR" sz="2000">
                <a:latin typeface="Calibri" charset="0"/>
              </a:rPr>
              <a:t>Adapté à un fonctionnement extérieur</a:t>
            </a:r>
          </a:p>
          <a:p>
            <a:pPr marL="342900" indent="-342900" algn="l" eaLnBrk="0" hangingPunct="0">
              <a:buClr>
                <a:srgbClr val="B3B73A"/>
              </a:buClr>
              <a:buFont typeface="Wingdings" charset="2"/>
              <a:buChar char="§"/>
            </a:pPr>
            <a:endParaRPr lang="fr-FR" sz="1900">
              <a:latin typeface="Calibri" charset="0"/>
            </a:endParaRPr>
          </a:p>
          <a:p>
            <a:pPr marL="742950" lvl="1" indent="-285750" algn="l" eaLnBrk="0" hangingPunct="0">
              <a:buClr>
                <a:srgbClr val="B3B73A"/>
              </a:buClr>
              <a:buFont typeface="Times" charset="0"/>
              <a:buChar char="•"/>
            </a:pPr>
            <a:r>
              <a:rPr lang="fr-FR" b="0">
                <a:latin typeface="Calibri" charset="0"/>
              </a:rPr>
              <a:t>Températures de service : -10°C à +55°C</a:t>
            </a:r>
          </a:p>
          <a:p>
            <a:pPr marL="742950" lvl="1" indent="-285750" algn="l" eaLnBrk="0" hangingPunct="0">
              <a:buClr>
                <a:srgbClr val="B3B73A"/>
              </a:buClr>
              <a:buFont typeface="Times" charset="0"/>
              <a:buChar char="•"/>
            </a:pPr>
            <a:r>
              <a:rPr lang="fr-FR" b="0">
                <a:latin typeface="Calibri" charset="0"/>
              </a:rPr>
              <a:t>Températures de stockage : -20°C à +70°C</a:t>
            </a:r>
          </a:p>
          <a:p>
            <a:pPr marL="742950" lvl="1" indent="-285750" algn="l" eaLnBrk="0" hangingPunct="0">
              <a:buClr>
                <a:srgbClr val="B3B73A"/>
              </a:buClr>
              <a:buFont typeface="Times" charset="0"/>
              <a:buChar char="•"/>
            </a:pPr>
            <a:r>
              <a:rPr lang="fr-FR" b="0">
                <a:latin typeface="Calibri" charset="0"/>
              </a:rPr>
              <a:t>Indice de protection mécanique : IP54</a:t>
            </a:r>
          </a:p>
          <a:p>
            <a:pPr marL="742950" lvl="1" indent="-285750" algn="l" eaLnBrk="0" hangingPunct="0">
              <a:buClr>
                <a:srgbClr val="B3B73A"/>
              </a:buClr>
              <a:buFont typeface="Times" charset="0"/>
              <a:buChar char="•"/>
            </a:pPr>
            <a:r>
              <a:rPr lang="fr-FR" b="0">
                <a:latin typeface="Calibri" charset="0"/>
              </a:rPr>
              <a:t>Résiste aux variations et chocs thermiques</a:t>
            </a:r>
          </a:p>
          <a:p>
            <a:pPr marL="742950" lvl="1" indent="-285750" algn="l" eaLnBrk="0" hangingPunct="0">
              <a:buClr>
                <a:srgbClr val="B3B73A"/>
              </a:buClr>
              <a:buFont typeface="Times" charset="0"/>
              <a:buChar char="•"/>
            </a:pPr>
            <a:endParaRPr lang="fr-FR" b="0">
              <a:latin typeface="Calibri" charset="0"/>
            </a:endParaRPr>
          </a:p>
          <a:p>
            <a:pPr marL="342900" indent="-342900" algn="l" eaLnBrk="0" hangingPunct="0">
              <a:buClr>
                <a:srgbClr val="B3B73A"/>
              </a:buClr>
              <a:buFontTx/>
              <a:buChar char="&gt;"/>
            </a:pPr>
            <a:r>
              <a:rPr lang="fr-FR" sz="2000">
                <a:latin typeface="Calibri" charset="0"/>
              </a:rPr>
              <a:t>Garantie usine d’un an</a:t>
            </a:r>
            <a:endParaRPr lang="fr-FR" sz="1900">
              <a:latin typeface="Calibri" charset="0"/>
            </a:endParaRPr>
          </a:p>
        </p:txBody>
      </p:sp>
      <p:sp>
        <p:nvSpPr>
          <p:cNvPr id="39939" name="Rectangle 6"/>
          <p:cNvSpPr>
            <a:spLocks noChangeArrowheads="1"/>
          </p:cNvSpPr>
          <p:nvPr/>
        </p:nvSpPr>
        <p:spPr bwMode="auto">
          <a:xfrm>
            <a:off x="655638" y="1017588"/>
            <a:ext cx="6669087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Performances</a:t>
            </a:r>
          </a:p>
        </p:txBody>
      </p:sp>
      <p:pic>
        <p:nvPicPr>
          <p:cNvPr id="39941" name="Picture 8" descr="Sans titre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388" y="3054350"/>
            <a:ext cx="6794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 5" descr="omb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94500" y="5516842"/>
            <a:ext cx="2019300" cy="580215"/>
          </a:xfrm>
          <a:prstGeom prst="rect">
            <a:avLst/>
          </a:prstGeom>
        </p:spPr>
      </p:pic>
      <p:pic>
        <p:nvPicPr>
          <p:cNvPr id="39940" name="Picture 7" descr="RF MAST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23138" y="1922463"/>
            <a:ext cx="849312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859463" y="1479550"/>
            <a:ext cx="8397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1600" b="0">
                <a:solidFill>
                  <a:srgbClr val="003366"/>
                </a:solidFill>
                <a:latin typeface="Calibri" charset="0"/>
              </a:rPr>
              <a:t>Bobines</a:t>
            </a:r>
          </a:p>
        </p:txBody>
      </p:sp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635000" y="2673350"/>
            <a:ext cx="4664075" cy="650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8A8A8A">
                <a:alpha val="74998"/>
              </a:srgbClr>
            </a:prstShdw>
          </a:effectLst>
        </p:spPr>
        <p:txBody>
          <a:bodyPr lIns="90488" tIns="44450" rIns="90488" bIns="44450">
            <a:prstTxWarp prst="textNoShape">
              <a:avLst/>
            </a:prstTxWarp>
          </a:bodyPr>
          <a:lstStyle/>
          <a:p>
            <a:pPr algn="just" eaLnBrk="0" hangingPunct="0">
              <a:tabLst>
                <a:tab pos="376238" algn="l"/>
              </a:tabLst>
            </a:pPr>
            <a:r>
              <a:rPr lang="fr-FR" sz="1600" b="0">
                <a:latin typeface="Calibri" charset="0"/>
              </a:rPr>
              <a:t> 	1 </a:t>
            </a:r>
            <a:r>
              <a:rPr lang="fr-FR" sz="1600" b="0">
                <a:latin typeface="Wingdings" charset="2"/>
                <a:sym typeface="Wingdings" charset="2"/>
              </a:rPr>
              <a:t></a:t>
            </a:r>
            <a:r>
              <a:rPr lang="fr-FR" sz="1600" b="0">
                <a:latin typeface="Calibri" charset="0"/>
              </a:rPr>
              <a:t> 2 </a:t>
            </a:r>
            <a:r>
              <a:rPr lang="fr-FR" sz="1600" b="0">
                <a:latin typeface="Wingdings" charset="2"/>
                <a:sym typeface="Wingdings" charset="2"/>
              </a:rPr>
              <a:t></a:t>
            </a:r>
            <a:r>
              <a:rPr lang="fr-FR" sz="1600" b="0">
                <a:latin typeface="Calibri" charset="0"/>
              </a:rPr>
              <a:t> 3 </a:t>
            </a:r>
            <a:r>
              <a:rPr lang="fr-FR" sz="1600" b="0">
                <a:latin typeface="Wingdings" charset="2"/>
                <a:sym typeface="Wingdings" charset="2"/>
              </a:rPr>
              <a:t></a:t>
            </a:r>
            <a:r>
              <a:rPr lang="fr-FR" sz="1600" b="0">
                <a:latin typeface="Calibri" charset="0"/>
              </a:rPr>
              <a:t> 1 ... = comptage aller</a:t>
            </a:r>
          </a:p>
          <a:p>
            <a:pPr algn="just" eaLnBrk="0" hangingPunct="0">
              <a:tabLst>
                <a:tab pos="376238" algn="l"/>
              </a:tabLst>
            </a:pPr>
            <a:endParaRPr lang="fr-FR" sz="1600" b="0">
              <a:latin typeface="Calibri" charset="0"/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5854700" y="1470025"/>
            <a:ext cx="839788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1600" b="0">
                <a:solidFill>
                  <a:srgbClr val="00C703"/>
                </a:solidFill>
                <a:latin typeface="Calibri" charset="0"/>
              </a:rPr>
              <a:t>Bobines</a:t>
            </a:r>
          </a:p>
        </p:txBody>
      </p:sp>
      <p:sp>
        <p:nvSpPr>
          <p:cNvPr id="10245" name="Arc 6"/>
          <p:cNvSpPr>
            <a:spLocks/>
          </p:cNvSpPr>
          <p:nvPr/>
        </p:nvSpPr>
        <p:spPr bwMode="auto">
          <a:xfrm rot="13231048" flipH="1">
            <a:off x="7031038" y="2686050"/>
            <a:ext cx="498475" cy="676275"/>
          </a:xfrm>
          <a:custGeom>
            <a:avLst/>
            <a:gdLst>
              <a:gd name="T0" fmla="*/ 498475 w 21600"/>
              <a:gd name="T1" fmla="*/ 0 h 20604"/>
              <a:gd name="T2" fmla="*/ 149542 w 21600"/>
              <a:gd name="T3" fmla="*/ 676275 h 20604"/>
              <a:gd name="T4" fmla="*/ 0 w 21600"/>
              <a:gd name="T5" fmla="*/ 0 h 20604"/>
              <a:gd name="T6" fmla="*/ 0 60000 65536"/>
              <a:gd name="T7" fmla="*/ 0 60000 65536"/>
              <a:gd name="T8" fmla="*/ 0 60000 65536"/>
              <a:gd name="T9" fmla="*/ 0 w 21600"/>
              <a:gd name="T10" fmla="*/ 0 h 20604"/>
              <a:gd name="T11" fmla="*/ 21600 w 21600"/>
              <a:gd name="T12" fmla="*/ 20604 h 206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604" fill="none" extrusionOk="0">
                <a:moveTo>
                  <a:pt x="21600" y="0"/>
                </a:moveTo>
                <a:cubicBezTo>
                  <a:pt x="21600" y="9432"/>
                  <a:pt x="15478" y="17774"/>
                  <a:pt x="6480" y="20604"/>
                </a:cubicBezTo>
              </a:path>
              <a:path w="21600" h="20604" stroke="0" extrusionOk="0">
                <a:moveTo>
                  <a:pt x="21600" y="0"/>
                </a:moveTo>
                <a:cubicBezTo>
                  <a:pt x="21600" y="9432"/>
                  <a:pt x="15478" y="17774"/>
                  <a:pt x="6480" y="20604"/>
                </a:cubicBezTo>
                <a:lnTo>
                  <a:pt x="0" y="0"/>
                </a:lnTo>
                <a:close/>
              </a:path>
            </a:pathLst>
          </a:custGeom>
          <a:noFill/>
          <a:ln w="25400" cap="rnd">
            <a:solidFill>
              <a:srgbClr val="00C703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46" name="Oval 7"/>
          <p:cNvSpPr>
            <a:spLocks noChangeArrowheads="1"/>
          </p:cNvSpPr>
          <p:nvPr/>
        </p:nvSpPr>
        <p:spPr bwMode="auto">
          <a:xfrm>
            <a:off x="5826125" y="2490788"/>
            <a:ext cx="165100" cy="179387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47" name="Oval 8"/>
          <p:cNvSpPr>
            <a:spLocks noChangeArrowheads="1"/>
          </p:cNvSpPr>
          <p:nvPr/>
        </p:nvSpPr>
        <p:spPr bwMode="auto">
          <a:xfrm>
            <a:off x="6015038" y="3335338"/>
            <a:ext cx="166687" cy="179387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248" name="Picture 9" descr="cadr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8438" y="1873250"/>
            <a:ext cx="1946275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70" name="Picture 10" descr="ciblecadre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5900" y="1876425"/>
            <a:ext cx="1931988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0" name="Oval 11"/>
          <p:cNvSpPr>
            <a:spLocks noChangeArrowheads="1"/>
          </p:cNvSpPr>
          <p:nvPr/>
        </p:nvSpPr>
        <p:spPr bwMode="auto">
          <a:xfrm>
            <a:off x="5473700" y="2476500"/>
            <a:ext cx="254000" cy="266700"/>
          </a:xfrm>
          <a:prstGeom prst="ellipse">
            <a:avLst/>
          </a:prstGeom>
          <a:solidFill>
            <a:srgbClr val="00C703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51" name="Oval 12"/>
          <p:cNvSpPr>
            <a:spLocks noChangeArrowheads="1"/>
          </p:cNvSpPr>
          <p:nvPr/>
        </p:nvSpPr>
        <p:spPr bwMode="auto">
          <a:xfrm>
            <a:off x="6769100" y="2495550"/>
            <a:ext cx="254000" cy="266700"/>
          </a:xfrm>
          <a:prstGeom prst="ellipse">
            <a:avLst/>
          </a:prstGeom>
          <a:solidFill>
            <a:srgbClr val="00C703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52" name="Oval 13"/>
          <p:cNvSpPr>
            <a:spLocks noChangeArrowheads="1"/>
          </p:cNvSpPr>
          <p:nvPr/>
        </p:nvSpPr>
        <p:spPr bwMode="auto">
          <a:xfrm>
            <a:off x="6642100" y="3206750"/>
            <a:ext cx="254000" cy="266700"/>
          </a:xfrm>
          <a:prstGeom prst="ellipse">
            <a:avLst/>
          </a:prstGeom>
          <a:noFill/>
          <a:ln w="9525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53" name="Rectangle 14"/>
          <p:cNvSpPr>
            <a:spLocks noChangeArrowheads="1"/>
          </p:cNvSpPr>
          <p:nvPr/>
        </p:nvSpPr>
        <p:spPr bwMode="auto">
          <a:xfrm>
            <a:off x="4908550" y="2314575"/>
            <a:ext cx="4603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1600" b="0">
                <a:solidFill>
                  <a:srgbClr val="00C703"/>
                </a:solidFill>
                <a:latin typeface="Calibri" charset="0"/>
              </a:rPr>
              <a:t>n°3</a:t>
            </a:r>
          </a:p>
        </p:txBody>
      </p:sp>
      <p:sp>
        <p:nvSpPr>
          <p:cNvPr id="10254" name="Rectangle 15"/>
          <p:cNvSpPr>
            <a:spLocks noChangeArrowheads="1"/>
          </p:cNvSpPr>
          <p:nvPr/>
        </p:nvSpPr>
        <p:spPr bwMode="auto">
          <a:xfrm>
            <a:off x="7181850" y="2390775"/>
            <a:ext cx="4603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1600" b="0">
                <a:solidFill>
                  <a:srgbClr val="00C703"/>
                </a:solidFill>
                <a:latin typeface="Calibri" charset="0"/>
              </a:rPr>
              <a:t>n°1</a:t>
            </a:r>
          </a:p>
        </p:txBody>
      </p:sp>
      <p:sp>
        <p:nvSpPr>
          <p:cNvPr id="10255" name="Rectangle 16"/>
          <p:cNvSpPr>
            <a:spLocks noChangeArrowheads="1"/>
          </p:cNvSpPr>
          <p:nvPr/>
        </p:nvSpPr>
        <p:spPr bwMode="auto">
          <a:xfrm>
            <a:off x="6896100" y="3552825"/>
            <a:ext cx="4889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1600" b="0">
                <a:solidFill>
                  <a:srgbClr val="00C703"/>
                </a:solidFill>
                <a:latin typeface="Calibri" charset="0"/>
              </a:rPr>
              <a:t>n°2</a:t>
            </a:r>
          </a:p>
        </p:txBody>
      </p:sp>
      <p:sp>
        <p:nvSpPr>
          <p:cNvPr id="10256" name="Arc 17"/>
          <p:cNvSpPr>
            <a:spLocks/>
          </p:cNvSpPr>
          <p:nvPr/>
        </p:nvSpPr>
        <p:spPr bwMode="auto">
          <a:xfrm rot="20615048" flipH="1">
            <a:off x="5213350" y="2840038"/>
            <a:ext cx="755650" cy="1144587"/>
          </a:xfrm>
          <a:custGeom>
            <a:avLst/>
            <a:gdLst>
              <a:gd name="T0" fmla="*/ 707093 w 21600"/>
              <a:gd name="T1" fmla="*/ 0 h 28346"/>
              <a:gd name="T2" fmla="*/ 212352 w 21600"/>
              <a:gd name="T3" fmla="*/ 1144587 h 28346"/>
              <a:gd name="T4" fmla="*/ 0 w 21600"/>
              <a:gd name="T5" fmla="*/ 307568 h 28346"/>
              <a:gd name="T6" fmla="*/ 0 60000 65536"/>
              <a:gd name="T7" fmla="*/ 0 60000 65536"/>
              <a:gd name="T8" fmla="*/ 0 60000 65536"/>
              <a:gd name="T9" fmla="*/ 0 w 21600"/>
              <a:gd name="T10" fmla="*/ 0 h 28346"/>
              <a:gd name="T11" fmla="*/ 21600 w 21600"/>
              <a:gd name="T12" fmla="*/ 28346 h 28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8346" fill="none" extrusionOk="0">
                <a:moveTo>
                  <a:pt x="20212" y="-1"/>
                </a:moveTo>
                <a:cubicBezTo>
                  <a:pt x="21129" y="2434"/>
                  <a:pt x="21600" y="5015"/>
                  <a:pt x="21600" y="7617"/>
                </a:cubicBezTo>
                <a:cubicBezTo>
                  <a:pt x="21600" y="17208"/>
                  <a:pt x="15275" y="25651"/>
                  <a:pt x="6070" y="28346"/>
                </a:cubicBezTo>
              </a:path>
              <a:path w="21600" h="28346" stroke="0" extrusionOk="0">
                <a:moveTo>
                  <a:pt x="20212" y="-1"/>
                </a:moveTo>
                <a:cubicBezTo>
                  <a:pt x="21129" y="2434"/>
                  <a:pt x="21600" y="5015"/>
                  <a:pt x="21600" y="7617"/>
                </a:cubicBezTo>
                <a:cubicBezTo>
                  <a:pt x="21600" y="17208"/>
                  <a:pt x="15275" y="25651"/>
                  <a:pt x="6070" y="28346"/>
                </a:cubicBezTo>
                <a:lnTo>
                  <a:pt x="0" y="7617"/>
                </a:lnTo>
                <a:close/>
              </a:path>
            </a:pathLst>
          </a:custGeom>
          <a:noFill/>
          <a:ln w="25400" cap="rnd">
            <a:solidFill>
              <a:srgbClr val="00C703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57" name="Rectangle 18"/>
          <p:cNvSpPr>
            <a:spLocks noChangeArrowheads="1"/>
          </p:cNvSpPr>
          <p:nvPr/>
        </p:nvSpPr>
        <p:spPr bwMode="auto">
          <a:xfrm>
            <a:off x="3937000" y="4349750"/>
            <a:ext cx="4664075" cy="663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8A8A8A">
                <a:alpha val="74998"/>
              </a:srgbClr>
            </a:prstShdw>
          </a:effectLst>
        </p:spPr>
        <p:txBody>
          <a:bodyPr lIns="90488" tIns="44450" rIns="90488" bIns="44450">
            <a:prstTxWarp prst="textNoShape">
              <a:avLst/>
            </a:prstTxWarp>
          </a:bodyPr>
          <a:lstStyle/>
          <a:p>
            <a:pPr algn="just" eaLnBrk="0" hangingPunct="0">
              <a:tabLst>
                <a:tab pos="285750" algn="l"/>
              </a:tabLst>
            </a:pPr>
            <a:r>
              <a:rPr lang="fr-FR" sz="1600" b="0">
                <a:latin typeface="Calibri" charset="0"/>
              </a:rPr>
              <a:t> 	1 </a:t>
            </a:r>
            <a:r>
              <a:rPr lang="fr-FR" sz="1600" b="0">
                <a:latin typeface="Wingdings" charset="2"/>
                <a:sym typeface="Wingdings" charset="2"/>
              </a:rPr>
              <a:t></a:t>
            </a:r>
            <a:r>
              <a:rPr lang="fr-FR" sz="1600" b="0">
                <a:latin typeface="Calibri" charset="0"/>
              </a:rPr>
              <a:t> 3 </a:t>
            </a:r>
            <a:r>
              <a:rPr lang="fr-FR" sz="1600" b="0">
                <a:latin typeface="Wingdings" charset="2"/>
                <a:sym typeface="Wingdings" charset="2"/>
              </a:rPr>
              <a:t></a:t>
            </a:r>
            <a:r>
              <a:rPr lang="fr-FR" sz="1600" b="0">
                <a:latin typeface="Calibri" charset="0"/>
              </a:rPr>
              <a:t> 2 </a:t>
            </a:r>
            <a:r>
              <a:rPr lang="fr-FR" sz="1600" b="0">
                <a:latin typeface="Wingdings" charset="2"/>
                <a:sym typeface="Wingdings" charset="2"/>
              </a:rPr>
              <a:t></a:t>
            </a:r>
            <a:r>
              <a:rPr lang="fr-FR" sz="1600" b="0">
                <a:latin typeface="Calibri" charset="0"/>
              </a:rPr>
              <a:t> 1 ... = comptage retour</a:t>
            </a:r>
          </a:p>
        </p:txBody>
      </p:sp>
      <p:sp>
        <p:nvSpPr>
          <p:cNvPr id="10258" name="Oval 19"/>
          <p:cNvSpPr>
            <a:spLocks noChangeArrowheads="1"/>
          </p:cNvSpPr>
          <p:nvPr/>
        </p:nvSpPr>
        <p:spPr bwMode="auto">
          <a:xfrm>
            <a:off x="1838325" y="4116388"/>
            <a:ext cx="165100" cy="179387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59" name="Oval 20"/>
          <p:cNvSpPr>
            <a:spLocks noChangeArrowheads="1"/>
          </p:cNvSpPr>
          <p:nvPr/>
        </p:nvSpPr>
        <p:spPr bwMode="auto">
          <a:xfrm>
            <a:off x="2027238" y="4960938"/>
            <a:ext cx="166687" cy="179387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260" name="Picture 21" descr="cadr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0638" y="3498850"/>
            <a:ext cx="1946275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2" name="Picture 22" descr="ciblecadre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8100" y="3502025"/>
            <a:ext cx="1931988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Oval 23"/>
          <p:cNvSpPr>
            <a:spLocks noChangeArrowheads="1"/>
          </p:cNvSpPr>
          <p:nvPr/>
        </p:nvSpPr>
        <p:spPr bwMode="auto">
          <a:xfrm>
            <a:off x="1485900" y="4102100"/>
            <a:ext cx="254000" cy="266700"/>
          </a:xfrm>
          <a:prstGeom prst="ellipse">
            <a:avLst/>
          </a:prstGeom>
          <a:solidFill>
            <a:srgbClr val="00C703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63" name="Oval 24"/>
          <p:cNvSpPr>
            <a:spLocks noChangeArrowheads="1"/>
          </p:cNvSpPr>
          <p:nvPr/>
        </p:nvSpPr>
        <p:spPr bwMode="auto">
          <a:xfrm>
            <a:off x="2781300" y="4121150"/>
            <a:ext cx="254000" cy="266700"/>
          </a:xfrm>
          <a:prstGeom prst="ellipse">
            <a:avLst/>
          </a:prstGeom>
          <a:solidFill>
            <a:srgbClr val="00C703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64" name="Oval 25"/>
          <p:cNvSpPr>
            <a:spLocks noChangeArrowheads="1"/>
          </p:cNvSpPr>
          <p:nvPr/>
        </p:nvSpPr>
        <p:spPr bwMode="auto">
          <a:xfrm>
            <a:off x="2654300" y="4832350"/>
            <a:ext cx="254000" cy="266700"/>
          </a:xfrm>
          <a:prstGeom prst="ellipse">
            <a:avLst/>
          </a:prstGeom>
          <a:noFill/>
          <a:ln w="9525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65" name="Rectangle 26"/>
          <p:cNvSpPr>
            <a:spLocks noChangeArrowheads="1"/>
          </p:cNvSpPr>
          <p:nvPr/>
        </p:nvSpPr>
        <p:spPr bwMode="auto">
          <a:xfrm>
            <a:off x="920750" y="3940175"/>
            <a:ext cx="4603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1600" b="0">
                <a:solidFill>
                  <a:srgbClr val="00C703"/>
                </a:solidFill>
                <a:latin typeface="Calibri" charset="0"/>
              </a:rPr>
              <a:t>n°3</a:t>
            </a:r>
          </a:p>
        </p:txBody>
      </p:sp>
      <p:sp>
        <p:nvSpPr>
          <p:cNvPr id="10266" name="Rectangle 27"/>
          <p:cNvSpPr>
            <a:spLocks noChangeArrowheads="1"/>
          </p:cNvSpPr>
          <p:nvPr/>
        </p:nvSpPr>
        <p:spPr bwMode="auto">
          <a:xfrm>
            <a:off x="3194050" y="4016375"/>
            <a:ext cx="4603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1600" b="0">
                <a:solidFill>
                  <a:srgbClr val="00C703"/>
                </a:solidFill>
                <a:latin typeface="Calibri" charset="0"/>
              </a:rPr>
              <a:t>n°1</a:t>
            </a:r>
          </a:p>
        </p:txBody>
      </p:sp>
      <p:sp>
        <p:nvSpPr>
          <p:cNvPr id="10267" name="Rectangle 28"/>
          <p:cNvSpPr>
            <a:spLocks noChangeArrowheads="1"/>
          </p:cNvSpPr>
          <p:nvPr/>
        </p:nvSpPr>
        <p:spPr bwMode="auto">
          <a:xfrm>
            <a:off x="2908300" y="5178425"/>
            <a:ext cx="4889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1600" b="0">
                <a:solidFill>
                  <a:srgbClr val="00C703"/>
                </a:solidFill>
                <a:latin typeface="Calibri" charset="0"/>
              </a:rPr>
              <a:t>n°2</a:t>
            </a:r>
          </a:p>
        </p:txBody>
      </p:sp>
      <p:sp>
        <p:nvSpPr>
          <p:cNvPr id="10268" name="Arc 30"/>
          <p:cNvSpPr>
            <a:spLocks/>
          </p:cNvSpPr>
          <p:nvPr/>
        </p:nvSpPr>
        <p:spPr bwMode="auto">
          <a:xfrm rot="7242094">
            <a:off x="1062038" y="4667250"/>
            <a:ext cx="498475" cy="676275"/>
          </a:xfrm>
          <a:custGeom>
            <a:avLst/>
            <a:gdLst>
              <a:gd name="T0" fmla="*/ 498475 w 21600"/>
              <a:gd name="T1" fmla="*/ 0 h 20604"/>
              <a:gd name="T2" fmla="*/ 149542 w 21600"/>
              <a:gd name="T3" fmla="*/ 676275 h 20604"/>
              <a:gd name="T4" fmla="*/ 0 w 21600"/>
              <a:gd name="T5" fmla="*/ 0 h 20604"/>
              <a:gd name="T6" fmla="*/ 0 60000 65536"/>
              <a:gd name="T7" fmla="*/ 0 60000 65536"/>
              <a:gd name="T8" fmla="*/ 0 60000 65536"/>
              <a:gd name="T9" fmla="*/ 0 w 21600"/>
              <a:gd name="T10" fmla="*/ 0 h 20604"/>
              <a:gd name="T11" fmla="*/ 21600 w 21600"/>
              <a:gd name="T12" fmla="*/ 20604 h 206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604" fill="none" extrusionOk="0">
                <a:moveTo>
                  <a:pt x="21600" y="0"/>
                </a:moveTo>
                <a:cubicBezTo>
                  <a:pt x="21600" y="9432"/>
                  <a:pt x="15478" y="17774"/>
                  <a:pt x="6480" y="20604"/>
                </a:cubicBezTo>
              </a:path>
              <a:path w="21600" h="20604" stroke="0" extrusionOk="0">
                <a:moveTo>
                  <a:pt x="21600" y="0"/>
                </a:moveTo>
                <a:cubicBezTo>
                  <a:pt x="21600" y="9432"/>
                  <a:pt x="15478" y="17774"/>
                  <a:pt x="6480" y="20604"/>
                </a:cubicBezTo>
                <a:lnTo>
                  <a:pt x="0" y="0"/>
                </a:lnTo>
                <a:close/>
              </a:path>
            </a:pathLst>
          </a:custGeom>
          <a:noFill/>
          <a:ln w="25400" cap="rnd">
            <a:solidFill>
              <a:srgbClr val="00C703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69" name="Arc 31"/>
          <p:cNvSpPr>
            <a:spLocks/>
          </p:cNvSpPr>
          <p:nvPr/>
        </p:nvSpPr>
        <p:spPr bwMode="auto">
          <a:xfrm rot="9953698" flipH="1" flipV="1">
            <a:off x="3081338" y="4387850"/>
            <a:ext cx="498475" cy="676275"/>
          </a:xfrm>
          <a:custGeom>
            <a:avLst/>
            <a:gdLst>
              <a:gd name="T0" fmla="*/ 498475 w 21600"/>
              <a:gd name="T1" fmla="*/ 0 h 20604"/>
              <a:gd name="T2" fmla="*/ 149542 w 21600"/>
              <a:gd name="T3" fmla="*/ 676275 h 20604"/>
              <a:gd name="T4" fmla="*/ 0 w 21600"/>
              <a:gd name="T5" fmla="*/ 0 h 20604"/>
              <a:gd name="T6" fmla="*/ 0 60000 65536"/>
              <a:gd name="T7" fmla="*/ 0 60000 65536"/>
              <a:gd name="T8" fmla="*/ 0 60000 65536"/>
              <a:gd name="T9" fmla="*/ 0 w 21600"/>
              <a:gd name="T10" fmla="*/ 0 h 20604"/>
              <a:gd name="T11" fmla="*/ 21600 w 21600"/>
              <a:gd name="T12" fmla="*/ 20604 h 206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604" fill="none" extrusionOk="0">
                <a:moveTo>
                  <a:pt x="21600" y="0"/>
                </a:moveTo>
                <a:cubicBezTo>
                  <a:pt x="21600" y="9432"/>
                  <a:pt x="15478" y="17774"/>
                  <a:pt x="6480" y="20604"/>
                </a:cubicBezTo>
              </a:path>
              <a:path w="21600" h="20604" stroke="0" extrusionOk="0">
                <a:moveTo>
                  <a:pt x="21600" y="0"/>
                </a:moveTo>
                <a:cubicBezTo>
                  <a:pt x="21600" y="9432"/>
                  <a:pt x="15478" y="17774"/>
                  <a:pt x="6480" y="20604"/>
                </a:cubicBezTo>
                <a:lnTo>
                  <a:pt x="0" y="0"/>
                </a:lnTo>
                <a:close/>
              </a:path>
            </a:pathLst>
          </a:custGeom>
          <a:noFill/>
          <a:ln w="25400" cap="rnd">
            <a:solidFill>
              <a:srgbClr val="00C703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270" name="Text Box 32"/>
          <p:cNvSpPr txBox="1">
            <a:spLocks noChangeArrowheads="1"/>
          </p:cNvSpPr>
          <p:nvPr/>
        </p:nvSpPr>
        <p:spPr bwMode="auto">
          <a:xfrm>
            <a:off x="495300" y="1020763"/>
            <a:ext cx="574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Principe de fonctionnement</a:t>
            </a:r>
          </a:p>
        </p:txBody>
      </p:sp>
      <p:pic>
        <p:nvPicPr>
          <p:cNvPr id="10271" name="Picture 34" descr="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" y="5383213"/>
            <a:ext cx="10017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48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348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5" descr="Sans titre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3238" y="1700213"/>
            <a:ext cx="4830762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0212" name="Rectangle 4"/>
          <p:cNvSpPr>
            <a:spLocks noChangeArrowheads="1"/>
          </p:cNvSpPr>
          <p:nvPr/>
        </p:nvSpPr>
        <p:spPr bwMode="auto">
          <a:xfrm>
            <a:off x="536575" y="1884363"/>
            <a:ext cx="8453438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900">
                <a:latin typeface="Calibri" charset="0"/>
              </a:rPr>
              <a:t>Fiabilité/technologie Reed</a:t>
            </a:r>
            <a:r>
              <a:rPr lang="fr-FR" sz="1900" b="0">
                <a:latin typeface="Calibri" charset="0"/>
              </a:rPr>
              <a:t>  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>
                <a:latin typeface="Calibri" charset="0"/>
              </a:rPr>
              <a:t>Insensible à la fraude par aimant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>
                <a:latin typeface="Calibri" charset="0"/>
              </a:rPr>
              <a:t>Filtrage des impulsions parasites 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rgbClr val="B3B73A"/>
              </a:buClr>
              <a:buFont typeface="Arial" charset="0"/>
              <a:buNone/>
            </a:pPr>
            <a:endParaRPr lang="fr-FR" b="0">
              <a:latin typeface="Calibri" charset="0"/>
            </a:endParaRPr>
          </a:p>
        </p:txBody>
      </p:sp>
      <p:sp>
        <p:nvSpPr>
          <p:cNvPr id="350214" name="Rectangle 6"/>
          <p:cNvSpPr>
            <a:spLocks noChangeArrowheads="1"/>
          </p:cNvSpPr>
          <p:nvPr/>
        </p:nvSpPr>
        <p:spPr bwMode="auto">
          <a:xfrm>
            <a:off x="536575" y="3108325"/>
            <a:ext cx="8453438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900">
                <a:latin typeface="Calibri" charset="0"/>
              </a:rPr>
              <a:t>Intégrité de l’ information de volume : retours d ’eau</a:t>
            </a:r>
            <a:endParaRPr lang="fr-FR" sz="1900" b="0">
              <a:latin typeface="Calibri" charset="0"/>
            </a:endParaRPr>
          </a:p>
        </p:txBody>
      </p:sp>
      <p:sp>
        <p:nvSpPr>
          <p:cNvPr id="350216" name="Rectangle 8"/>
          <p:cNvSpPr>
            <a:spLocks noChangeArrowheads="1"/>
          </p:cNvSpPr>
          <p:nvPr/>
        </p:nvSpPr>
        <p:spPr bwMode="auto">
          <a:xfrm>
            <a:off x="465138" y="3621088"/>
            <a:ext cx="8453437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900">
                <a:latin typeface="Calibri" charset="0"/>
              </a:rPr>
              <a:t>Modularité </a:t>
            </a:r>
            <a:endParaRPr lang="fr-FR" sz="1900" b="0">
              <a:latin typeface="Calibri" charset="0"/>
            </a:endParaRPr>
          </a:p>
          <a:p>
            <a:pPr marL="819150" lvl="1" indent="-285750" algn="l" eaLnBrk="0" hangingPunct="0">
              <a:spcBef>
                <a:spcPct val="2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>
                <a:latin typeface="Calibri" charset="0"/>
              </a:rPr>
              <a:t>Compatibilité avec évolutions technologiques des communications</a:t>
            </a:r>
          </a:p>
        </p:txBody>
      </p:sp>
      <p:sp>
        <p:nvSpPr>
          <p:cNvPr id="11270" name="Text Box 12"/>
          <p:cNvSpPr txBox="1">
            <a:spLocks noChangeArrowheads="1"/>
          </p:cNvSpPr>
          <p:nvPr/>
        </p:nvSpPr>
        <p:spPr bwMode="auto">
          <a:xfrm>
            <a:off x="495300" y="1020763"/>
            <a:ext cx="574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Avantage de la technologie Cible</a:t>
            </a:r>
          </a:p>
        </p:txBody>
      </p:sp>
      <p:sp>
        <p:nvSpPr>
          <p:cNvPr id="11271" name="Text Box 13"/>
          <p:cNvSpPr txBox="1">
            <a:spLocks noChangeArrowheads="1"/>
          </p:cNvSpPr>
          <p:nvPr/>
        </p:nvSpPr>
        <p:spPr bwMode="auto">
          <a:xfrm>
            <a:off x="7580313" y="22399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1272" name="Picture 17" descr="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" y="5383213"/>
            <a:ext cx="10017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0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3B73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0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3B73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0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3B73A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2" grpId="0"/>
      <p:bldP spid="350214" grpId="0"/>
      <p:bldP spid="3502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0" name="Picture 21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" y="5383213"/>
            <a:ext cx="1001713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Text Box 17"/>
          <p:cNvSpPr txBox="1">
            <a:spLocks noChangeArrowheads="1"/>
          </p:cNvSpPr>
          <p:nvPr/>
        </p:nvSpPr>
        <p:spPr bwMode="auto">
          <a:xfrm>
            <a:off x="495300" y="1020763"/>
            <a:ext cx="574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fr-FR" sz="3000">
                <a:solidFill>
                  <a:srgbClr val="B3B73A"/>
                </a:solidFill>
                <a:latin typeface="Calibri" charset="0"/>
              </a:rPr>
              <a:t>Caractéristiques générales</a:t>
            </a:r>
          </a:p>
        </p:txBody>
      </p:sp>
      <p:pic>
        <p:nvPicPr>
          <p:cNvPr id="15" name="Image 14" descr="petite omb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14655" y="2788858"/>
            <a:ext cx="3048000" cy="658613"/>
          </a:xfrm>
          <a:prstGeom prst="rect">
            <a:avLst/>
          </a:prstGeom>
        </p:spPr>
      </p:pic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12172" y="1537855"/>
            <a:ext cx="7706591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900" dirty="0">
                <a:latin typeface="Calibri" charset="0"/>
              </a:rPr>
              <a:t>Radio Fréquence</a:t>
            </a:r>
            <a:endParaRPr lang="fr-FR" sz="1900" b="0" dirty="0">
              <a:latin typeface="Calibri" charset="0"/>
            </a:endParaRP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Protocole Radian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Bande de fréquence centrée sur 433,82 MHz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Modulation de fréquence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>
                <a:latin typeface="Calibri" charset="0"/>
              </a:rPr>
              <a:t>2 </a:t>
            </a:r>
            <a:r>
              <a:rPr lang="fr-FR" b="0" dirty="0" smtClean="0">
                <a:latin typeface="Calibri" charset="0"/>
              </a:rPr>
              <a:t>voies</a:t>
            </a:r>
          </a:p>
          <a:p>
            <a:pPr marL="342900" lvl="1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r>
              <a:rPr lang="fr-FR" sz="1900" dirty="0" smtClean="0">
                <a:latin typeface="Calibri" charset="0"/>
              </a:rPr>
              <a:t>Caractéristiques techniques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en-US" b="0" dirty="0" smtClean="0">
                <a:latin typeface="Calibri" charset="0"/>
              </a:rPr>
              <a:t>Compatible avec </a:t>
            </a:r>
            <a:r>
              <a:rPr lang="en-US" b="0" dirty="0" err="1" smtClean="0">
                <a:latin typeface="Calibri" charset="0"/>
              </a:rPr>
              <a:t>compteurs</a:t>
            </a:r>
            <a:r>
              <a:rPr lang="en-US" b="0" dirty="0" smtClean="0">
                <a:latin typeface="Calibri" charset="0"/>
              </a:rPr>
              <a:t> </a:t>
            </a:r>
            <a:r>
              <a:rPr lang="en-US" b="0" dirty="0" err="1" smtClean="0">
                <a:latin typeface="Calibri" charset="0"/>
              </a:rPr>
              <a:t>pré-équipés</a:t>
            </a:r>
            <a:r>
              <a:rPr lang="en-US" b="0" dirty="0" smtClean="0">
                <a:latin typeface="Calibri" charset="0"/>
              </a:rPr>
              <a:t> de la </a:t>
            </a:r>
            <a:r>
              <a:rPr lang="en-US" b="0" dirty="0" err="1" smtClean="0">
                <a:latin typeface="Calibri" charset="0"/>
              </a:rPr>
              <a:t>cible</a:t>
            </a:r>
            <a:r>
              <a:rPr lang="en-US" b="0" dirty="0" smtClean="0">
                <a:latin typeface="Calibri" charset="0"/>
              </a:rPr>
              <a:t> (DN15 au DN 500)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en-US" b="0" dirty="0" smtClean="0">
                <a:latin typeface="Calibri" charset="0"/>
              </a:rPr>
              <a:t>Interchangeable et programmable </a:t>
            </a:r>
            <a:r>
              <a:rPr lang="en-US" b="0" dirty="0" err="1" smtClean="0">
                <a:latin typeface="Calibri" charset="0"/>
              </a:rPr>
              <a:t>sur</a:t>
            </a:r>
            <a:r>
              <a:rPr lang="en-US" b="0" dirty="0" smtClean="0">
                <a:latin typeface="Calibri" charset="0"/>
              </a:rPr>
              <a:t> site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 smtClean="0">
                <a:latin typeface="Calibri" charset="0"/>
              </a:rPr>
              <a:t>Livrable monté et programmé sur le compteur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en-US" b="0" dirty="0" err="1" smtClean="0">
                <a:latin typeface="Calibri" charset="0"/>
              </a:rPr>
              <a:t>Durée</a:t>
            </a:r>
            <a:r>
              <a:rPr lang="en-US" b="0" dirty="0" smtClean="0">
                <a:latin typeface="Calibri" charset="0"/>
              </a:rPr>
              <a:t> de vie : 15 </a:t>
            </a:r>
            <a:r>
              <a:rPr lang="en-US" b="0" dirty="0" err="1" smtClean="0">
                <a:latin typeface="Calibri" charset="0"/>
              </a:rPr>
              <a:t>ans</a:t>
            </a:r>
            <a:r>
              <a:rPr lang="en-US" b="0" dirty="0" smtClean="0">
                <a:latin typeface="Calibri" charset="0"/>
              </a:rPr>
              <a:t> mini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 smtClean="0">
                <a:latin typeface="Calibri" charset="0"/>
              </a:rPr>
              <a:t>IP68 (application en regard immergé)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 smtClean="0">
                <a:latin typeface="Calibri" charset="0"/>
              </a:rPr>
              <a:t>Utilisation : 5°C à 35°C / Accidentel : -10°C à 55°C 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 smtClean="0">
                <a:latin typeface="Calibri" charset="0"/>
              </a:rPr>
              <a:t>Index et numéro de série du compteur toujours lisibles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 smtClean="0">
                <a:latin typeface="Calibri" charset="0"/>
              </a:rPr>
              <a:t>Calendrier interne jusqu’en 2100 (années bissextiles)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 smtClean="0">
                <a:latin typeface="Calibri" charset="0"/>
              </a:rPr>
              <a:t>Mise à jour de l’heure automatique lors de la relève</a:t>
            </a:r>
          </a:p>
          <a:p>
            <a:pPr marL="742950" lvl="1" indent="-285750" algn="l" eaLnBrk="0" hangingPunct="0">
              <a:spcBef>
                <a:spcPct val="10000"/>
              </a:spcBef>
              <a:buClr>
                <a:srgbClr val="B3B73A"/>
              </a:buClr>
              <a:buFont typeface="Arial" charset="0"/>
              <a:buChar char="&gt;"/>
            </a:pPr>
            <a:r>
              <a:rPr lang="fr-FR" b="0" dirty="0" smtClean="0">
                <a:latin typeface="Calibri" charset="0"/>
              </a:rPr>
              <a:t>Garantie usine d’un an</a:t>
            </a:r>
            <a:endParaRPr lang="en-US" b="0" dirty="0" smtClean="0">
              <a:latin typeface="Calibri" charset="0"/>
            </a:endParaRPr>
          </a:p>
          <a:p>
            <a:pPr marL="800100" lvl="2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en-US" sz="2000" dirty="0" smtClean="0">
              <a:latin typeface="Calibri" charset="0"/>
            </a:endParaRPr>
          </a:p>
          <a:p>
            <a:pPr marL="800100" lvl="2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en-US" sz="2000" dirty="0" smtClean="0">
              <a:latin typeface="Calibri" charset="0"/>
            </a:endParaRPr>
          </a:p>
          <a:p>
            <a:pPr marL="800100" lvl="2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fr-FR" sz="2000" dirty="0" smtClean="0">
              <a:latin typeface="Calibri" charset="0"/>
            </a:endParaRPr>
          </a:p>
          <a:p>
            <a:pPr marL="800100" lvl="2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fr-FR" sz="2000" dirty="0" smtClean="0">
              <a:latin typeface="Calibri" charset="0"/>
            </a:endParaRPr>
          </a:p>
          <a:p>
            <a:pPr marL="800100" lvl="2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fr-FR" sz="2000" b="0" dirty="0" smtClean="0">
              <a:latin typeface="Calibri" charset="0"/>
            </a:endParaRPr>
          </a:p>
          <a:p>
            <a:pPr marL="800100" lvl="2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en-US" sz="2000" dirty="0" smtClean="0">
              <a:latin typeface="Calibri" charset="0"/>
            </a:endParaRPr>
          </a:p>
          <a:p>
            <a:pPr marL="800100" lvl="2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fr-FR" sz="2000" b="0" dirty="0" smtClean="0">
              <a:latin typeface="Calibri" charset="0"/>
            </a:endParaRPr>
          </a:p>
          <a:p>
            <a:pPr marL="800100" lvl="2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en-US" sz="2000" b="0" dirty="0" smtClean="0">
              <a:latin typeface="Calibri" charset="0"/>
            </a:endParaRPr>
          </a:p>
          <a:p>
            <a:pPr marL="800100" lvl="2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en-US" sz="2000" b="0" dirty="0" smtClean="0">
              <a:latin typeface="Calibri" charset="0"/>
            </a:endParaRPr>
          </a:p>
          <a:p>
            <a:pPr marL="342900" lvl="1" indent="-342900" algn="l" eaLnBrk="0" hangingPunct="0">
              <a:spcBef>
                <a:spcPct val="10000"/>
              </a:spcBef>
              <a:buClr>
                <a:srgbClr val="B3B73A"/>
              </a:buClr>
              <a:buFont typeface="Wingdings" charset="2"/>
              <a:buChar char="§"/>
            </a:pPr>
            <a:endParaRPr lang="fr-FR" sz="1900" dirty="0">
              <a:latin typeface="Calibri" charset="0"/>
            </a:endParaRPr>
          </a:p>
        </p:txBody>
      </p:sp>
      <p:pic>
        <p:nvPicPr>
          <p:cNvPr id="8" name="Image 7" descr="everBlu Cuble Enhanc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87643" y="1264914"/>
            <a:ext cx="1853317" cy="2025778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3,9"/>
</p:tagLst>
</file>

<file path=ppt/theme/theme1.xml><?xml version="1.0" encoding="utf-8"?>
<a:theme xmlns:a="http://schemas.openxmlformats.org/drawingml/2006/main" name="Water_template">
  <a:themeElements>
    <a:clrScheme name="Itron Template[1] 13">
      <a:dk1>
        <a:srgbClr val="000000"/>
      </a:dk1>
      <a:lt1>
        <a:srgbClr val="FFFFFF"/>
      </a:lt1>
      <a:dk2>
        <a:srgbClr val="C00000"/>
      </a:dk2>
      <a:lt2>
        <a:srgbClr val="808080"/>
      </a:lt2>
      <a:accent1>
        <a:srgbClr val="C000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DCAAAA"/>
      </a:accent5>
      <a:accent6>
        <a:srgbClr val="E7B900"/>
      </a:accent6>
      <a:hlink>
        <a:srgbClr val="FF0000"/>
      </a:hlink>
      <a:folHlink>
        <a:srgbClr val="FF9933"/>
      </a:folHlink>
    </a:clrScheme>
    <a:fontScheme name="Itron Template[1]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Itron Template[1]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ron Template[1]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ron Template[1]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ron Template[1]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ron Template[1]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ron Template[1]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ron Template[1]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ron Template[1]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ron Template[1]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ron Template[1]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ron Template[1]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ron Template[1]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tron Template[1] 13">
        <a:dk1>
          <a:srgbClr val="000000"/>
        </a:dk1>
        <a:lt1>
          <a:srgbClr val="FFFFFF"/>
        </a:lt1>
        <a:dk2>
          <a:srgbClr val="C00000"/>
        </a:dk2>
        <a:lt2>
          <a:srgbClr val="808080"/>
        </a:lt2>
        <a:accent1>
          <a:srgbClr val="C000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DCAAAA"/>
        </a:accent5>
        <a:accent6>
          <a:srgbClr val="E7B900"/>
        </a:accent6>
        <a:hlink>
          <a:srgbClr val="FF0000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Water_template</Template>
  <TotalTime>3451</TotalTime>
  <Words>3710</Words>
  <Application>Microsoft Macintosh PowerPoint</Application>
  <PresentationFormat>Présentation à l'écran (4:3)</PresentationFormat>
  <Paragraphs>734</Paragraphs>
  <Slides>64</Slides>
  <Notes>46</Notes>
  <HiddenSlides>5</HiddenSlides>
  <MMClips>0</MMClips>
  <ScaleCrop>false</ScaleCrop>
  <HeadingPairs>
    <vt:vector size="4" baseType="variant">
      <vt:variant>
        <vt:lpstr>Modèle de conception</vt:lpstr>
      </vt:variant>
      <vt:variant>
        <vt:i4>1</vt:i4>
      </vt:variant>
      <vt:variant>
        <vt:lpstr>Titres des diapositives</vt:lpstr>
      </vt:variant>
      <vt:variant>
        <vt:i4>64</vt:i4>
      </vt:variant>
    </vt:vector>
  </HeadingPairs>
  <TitlesOfParts>
    <vt:vector size="65" baseType="lpstr">
      <vt:lpstr>Water_template</vt:lpstr>
      <vt:lpstr>AnyQuest Solution complète de relève radio fréquence mobile par terminal de saisie portable 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Protection de la ressource &amp; conformité réglementaire</vt:lpstr>
      <vt:lpstr>Efficacité opérationnelle</vt:lpstr>
      <vt:lpstr>Protection des recettes</vt:lpstr>
      <vt:lpstr>Satisfaction des abonnés</vt:lpstr>
      <vt:lpstr>Diapositive 40</vt:lpstr>
      <vt:lpstr>Diapositive 41</vt:lpstr>
      <vt:lpstr>Diapositive 42</vt:lpstr>
      <vt:lpstr>Diapositive 43</vt:lpstr>
      <vt:lpstr>Retour d’expérience</vt:lpstr>
      <vt:lpstr>Retour d’expérience</vt:lpstr>
      <vt:lpstr>Retour d’expérience Saintes</vt:lpstr>
      <vt:lpstr>Retour d’expérience</vt:lpstr>
      <vt:lpstr>Retour d’expérience : Aurillac</vt:lpstr>
      <vt:lpstr>Retour d’expérience : Aurillac</vt:lpstr>
      <vt:lpstr>Diapositive 50</vt:lpstr>
      <vt:lpstr>Détection de fuite</vt:lpstr>
      <vt:lpstr>Retour d’eau</vt:lpstr>
      <vt:lpstr>Pics de débit</vt:lpstr>
      <vt:lpstr>Temps d’utilisation </vt:lpstr>
      <vt:lpstr>Datalogging</vt:lpstr>
      <vt:lpstr>Volumes au dessus &amp; en dessous de seuils</vt:lpstr>
      <vt:lpstr>Dimensionnement compteurs</vt:lpstr>
      <vt:lpstr>Index à dates présélectionnées</vt:lpstr>
      <vt:lpstr>Mémorisation des alarmes </vt:lpstr>
      <vt:lpstr>Consommations anormales</vt:lpstr>
      <vt:lpstr>Diapositive 61</vt:lpstr>
      <vt:lpstr>Diapositive 62</vt:lpstr>
      <vt:lpstr>Diapositive 63</vt:lpstr>
      <vt:lpstr>Diapositive 64</vt:lpstr>
    </vt:vector>
  </TitlesOfParts>
  <Manager/>
  <Company>karine Actaris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karine Actaris</dc:creator>
  <cp:keywords/>
  <dc:description/>
  <cp:lastModifiedBy>Karine Delpeche</cp:lastModifiedBy>
  <cp:revision>146</cp:revision>
  <cp:lastPrinted>2009-11-09T14:14:20Z</cp:lastPrinted>
  <dcterms:created xsi:type="dcterms:W3CDTF">2011-05-29T20:29:09Z</dcterms:created>
  <dcterms:modified xsi:type="dcterms:W3CDTF">2011-05-29T20:30:38Z</dcterms:modified>
  <cp:category/>
</cp:coreProperties>
</file>